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7" r:id="rId2"/>
    <p:sldId id="256" r:id="rId3"/>
    <p:sldId id="258" r:id="rId4"/>
    <p:sldId id="259" r:id="rId5"/>
    <p:sldId id="260" r:id="rId6"/>
    <p:sldId id="261" r:id="rId7"/>
    <p:sldId id="263" r:id="rId8"/>
    <p:sldId id="264" r:id="rId9"/>
    <p:sldId id="267" r:id="rId10"/>
    <p:sldId id="266" r:id="rId11"/>
    <p:sldId id="268" r:id="rId12"/>
    <p:sldId id="262" r:id="rId13"/>
  </p:sldIdLst>
  <p:sldSz cx="14630400" cy="8229600"/>
  <p:notesSz cx="8229600" cy="14630400"/>
  <p:embeddedFontLst>
    <p:embeddedFont>
      <p:font typeface="Calibri" panose="020F0502020204030204" pitchFamily="34" charset="0"/>
      <p:regular r:id="rId15"/>
      <p:bold r:id="rId16"/>
      <p:italic r:id="rId17"/>
      <p:boldItalic r:id="rId18"/>
    </p:embeddedFont>
    <p:embeddedFont>
      <p:font typeface="Canva Sans Bold" panose="020B0604020202020204" charset="0"/>
      <p:regular r:id="rId19"/>
    </p:embeddedFont>
    <p:embeddedFont>
      <p:font typeface="Helios Bold" panose="020B0604020202020204" charset="0"/>
      <p:regular r:id="rId20"/>
    </p:embeddedFont>
    <p:embeddedFont>
      <p:font typeface="Montserrat Ultra-Bold" panose="020B0604020202020204" charset="0"/>
      <p:regular r:id="rId21"/>
    </p:embeddedFont>
    <p:embeddedFont>
      <p:font typeface="DM Sans" panose="020B0604020202020204" charset="0"/>
      <p:regular r:id="rId22"/>
    </p:embeddedFont>
    <p:embeddedFont>
      <p:font typeface="Helios" panose="020B0604020202020204" charset="0"/>
      <p:regular r:id="rId23"/>
    </p:embeddedFont>
    <p:embeddedFont>
      <p:font typeface="Algerian" panose="04020705040A02060702" pitchFamily="82" charset="0"/>
      <p:regular r:id="rId24"/>
    </p:embeddedFont>
    <p:embeddedFont>
      <p:font typeface="Libre Baskerville"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69" d="100"/>
          <a:sy n="69" d="100"/>
        </p:scale>
        <p:origin x="63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022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787196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425058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327632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3238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900371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91492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32971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619494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735876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65760" y="5085080"/>
            <a:ext cx="1706880" cy="292100"/>
          </a:xfrm>
          <a:prstGeom prst="rect">
            <a:avLst/>
          </a:prstGeom>
        </p:spPr>
        <p:txBody>
          <a:bodyPr/>
          <a:lstStyle/>
          <a:p>
            <a:fld id="{1D8BD707-D9CF-40AE-B4C6-C98DA3205C09}" type="datetimeFigureOut">
              <a:rPr lang="en-US" smtClean="0"/>
              <a:pPr/>
              <a:t>11/5/2025</a:t>
            </a:fld>
            <a:endParaRPr lang="en-US"/>
          </a:p>
        </p:txBody>
      </p:sp>
      <p:sp>
        <p:nvSpPr>
          <p:cNvPr id="3" name="Footer Placeholder 2"/>
          <p:cNvSpPr>
            <a:spLocks noGrp="1"/>
          </p:cNvSpPr>
          <p:nvPr>
            <p:ph type="ftr" sz="quarter" idx="11"/>
          </p:nvPr>
        </p:nvSpPr>
        <p:spPr>
          <a:xfrm>
            <a:off x="2499360" y="5085080"/>
            <a:ext cx="2316480" cy="292100"/>
          </a:xfrm>
          <a:prstGeom prst="rect">
            <a:avLst/>
          </a:prstGeom>
        </p:spPr>
        <p:txBody>
          <a:bodyPr/>
          <a:lstStyle/>
          <a:p>
            <a:endParaRPr lang="en-US"/>
          </a:p>
        </p:txBody>
      </p:sp>
      <p:sp>
        <p:nvSpPr>
          <p:cNvPr id="4" name="Slide Number Placeholder 3"/>
          <p:cNvSpPr>
            <a:spLocks noGrp="1"/>
          </p:cNvSpPr>
          <p:nvPr>
            <p:ph type="sldNum" sz="quarter" idx="12"/>
          </p:nvPr>
        </p:nvSpPr>
        <p:spPr>
          <a:xfrm>
            <a:off x="5242560" y="5085080"/>
            <a:ext cx="1706880" cy="292100"/>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36385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404102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13112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4895216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0" y="0"/>
            <a:ext cx="14630400" cy="8229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endParaRPr lang="en-IN" dirty="0"/>
          </a:p>
        </p:txBody>
      </p:sp>
      <p:grpSp>
        <p:nvGrpSpPr>
          <p:cNvPr id="2" name="Group 2"/>
          <p:cNvGrpSpPr/>
          <p:nvPr/>
        </p:nvGrpSpPr>
        <p:grpSpPr>
          <a:xfrm>
            <a:off x="426720" y="240733"/>
            <a:ext cx="13807440" cy="7429143"/>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FFFFFF"/>
            </a:solidFill>
          </p:spPr>
          <p:txBody>
            <a:bodyPr/>
            <a:lstStyle/>
            <a:p>
              <a:endParaRPr lang="en-IN" sz="1440" dirty="0"/>
            </a:p>
          </p:txBody>
        </p:sp>
        <p:sp>
          <p:nvSpPr>
            <p:cNvPr id="4" name="TextBox 4"/>
            <p:cNvSpPr txBox="1"/>
            <p:nvPr/>
          </p:nvSpPr>
          <p:spPr>
            <a:xfrm>
              <a:off x="0" y="-47625"/>
              <a:ext cx="4545659" cy="2493433"/>
            </a:xfrm>
            <a:prstGeom prst="rect">
              <a:avLst/>
            </a:prstGeom>
          </p:spPr>
          <p:txBody>
            <a:bodyPr lIns="40640" tIns="40640" rIns="40640" bIns="40640" rtlCol="0" anchor="ctr"/>
            <a:lstStyle/>
            <a:p>
              <a:pPr algn="ctr">
                <a:lnSpc>
                  <a:spcPts val="2799"/>
                </a:lnSpc>
              </a:pPr>
              <a:endParaRPr sz="1440"/>
            </a:p>
          </p:txBody>
        </p:sp>
      </p:grpSp>
      <p:sp>
        <p:nvSpPr>
          <p:cNvPr id="5" name="Freeform 5"/>
          <p:cNvSpPr/>
          <p:nvPr/>
        </p:nvSpPr>
        <p:spPr>
          <a:xfrm>
            <a:off x="426720" y="240733"/>
            <a:ext cx="778319" cy="7525215"/>
          </a:xfrm>
          <a:custGeom>
            <a:avLst/>
            <a:gdLst/>
            <a:ahLst/>
            <a:cxnLst/>
            <a:rect l="l" t="t" r="r" b="b"/>
            <a:pathLst>
              <a:path w="972899" h="9286429">
                <a:moveTo>
                  <a:pt x="0" y="0"/>
                </a:moveTo>
                <a:lnTo>
                  <a:pt x="972899" y="0"/>
                </a:lnTo>
                <a:lnTo>
                  <a:pt x="972899" y="9286429"/>
                </a:lnTo>
                <a:lnTo>
                  <a:pt x="0" y="9286429"/>
                </a:lnTo>
                <a:lnTo>
                  <a:pt x="0" y="0"/>
                </a:lnTo>
                <a:close/>
              </a:path>
            </a:pathLst>
          </a:custGeom>
          <a:blipFill>
            <a:blip r:embed="rId2"/>
            <a:stretch>
              <a:fillRect l="-17361" r="-11626"/>
            </a:stretch>
          </a:blipFill>
        </p:spPr>
      </p:sp>
      <p:sp>
        <p:nvSpPr>
          <p:cNvPr id="6" name="TextBox 6"/>
          <p:cNvSpPr txBox="1"/>
          <p:nvPr/>
        </p:nvSpPr>
        <p:spPr>
          <a:xfrm>
            <a:off x="1573865" y="731520"/>
            <a:ext cx="11654455" cy="884858"/>
          </a:xfrm>
          <a:prstGeom prst="rect">
            <a:avLst/>
          </a:prstGeom>
        </p:spPr>
        <p:txBody>
          <a:bodyPr wrap="square" lIns="0" tIns="0" rIns="0" bIns="0" rtlCol="0" anchor="t">
            <a:spAutoFit/>
          </a:bodyPr>
          <a:lstStyle/>
          <a:p>
            <a:pPr algn="ctr">
              <a:lnSpc>
                <a:spcPts val="6944"/>
              </a:lnSpc>
            </a:pPr>
            <a:r>
              <a:rPr lang="en-US" sz="4960" b="1" dirty="0">
                <a:solidFill>
                  <a:srgbClr val="153969"/>
                </a:solidFill>
                <a:latin typeface="Canva Sans Bold"/>
                <a:ea typeface="Canva Sans Bold"/>
                <a:cs typeface="Canva Sans Bold"/>
                <a:sym typeface="Canva Sans Bold"/>
              </a:rPr>
              <a:t>Kisan-DSS (Decision Support System)</a:t>
            </a:r>
          </a:p>
        </p:txBody>
      </p:sp>
      <p:sp>
        <p:nvSpPr>
          <p:cNvPr id="7" name="TextBox 7"/>
          <p:cNvSpPr txBox="1"/>
          <p:nvPr/>
        </p:nvSpPr>
        <p:spPr>
          <a:xfrm>
            <a:off x="2671212" y="1709794"/>
            <a:ext cx="9318456" cy="974626"/>
          </a:xfrm>
          <a:prstGeom prst="rect">
            <a:avLst/>
          </a:prstGeom>
        </p:spPr>
        <p:txBody>
          <a:bodyPr wrap="square" lIns="0" tIns="0" rIns="0" bIns="0" rtlCol="0" anchor="t">
            <a:spAutoFit/>
          </a:bodyPr>
          <a:lstStyle/>
          <a:p>
            <a:pPr algn="ctr">
              <a:lnSpc>
                <a:spcPts val="3807"/>
              </a:lnSpc>
              <a:spcBef>
                <a:spcPct val="0"/>
              </a:spcBef>
            </a:pPr>
            <a:r>
              <a:rPr lang="en-US" sz="2719" b="1" dirty="0">
                <a:solidFill>
                  <a:srgbClr val="000000"/>
                </a:solidFill>
                <a:latin typeface="Helios Bold"/>
                <a:sym typeface="Helios Bold"/>
              </a:rPr>
              <a:t>Empowering farmers to take </a:t>
            </a:r>
            <a:r>
              <a:rPr lang="en-US" sz="2719" b="1" u="sng" dirty="0">
                <a:solidFill>
                  <a:srgbClr val="000000"/>
                </a:solidFill>
                <a:latin typeface="Helios Bold"/>
                <a:sym typeface="Helios Bold"/>
              </a:rPr>
              <a:t>Right Decisions</a:t>
            </a:r>
          </a:p>
          <a:p>
            <a:pPr algn="ctr">
              <a:lnSpc>
                <a:spcPts val="3807"/>
              </a:lnSpc>
              <a:spcBef>
                <a:spcPct val="0"/>
              </a:spcBef>
            </a:pPr>
            <a:r>
              <a:rPr lang="en-US" sz="2240" i="1" dirty="0" err="1"/>
              <a:t>Kisan</a:t>
            </a:r>
            <a:r>
              <a:rPr lang="en-US" sz="2240" i="1" dirty="0"/>
              <a:t> DSS empowers farmers with data-driven, multilingual decision support.</a:t>
            </a:r>
            <a:endParaRPr lang="en-US" sz="2240" b="1" i="1" u="sng" dirty="0">
              <a:solidFill>
                <a:srgbClr val="000000"/>
              </a:solidFill>
              <a:latin typeface="Helios Bold"/>
              <a:sym typeface="Helios Bold"/>
            </a:endParaRPr>
          </a:p>
        </p:txBody>
      </p:sp>
      <p:sp>
        <p:nvSpPr>
          <p:cNvPr id="8" name="TextBox 9">
            <a:extLst>
              <a:ext uri="{FF2B5EF4-FFF2-40B4-BE49-F238E27FC236}">
                <a16:creationId xmlns="" xmlns:a16="http://schemas.microsoft.com/office/drawing/2014/main" id="{9A906DC0-0E56-45A2-70BB-7B405143FB1E}"/>
              </a:ext>
            </a:extLst>
          </p:cNvPr>
          <p:cNvSpPr txBox="1"/>
          <p:nvPr/>
        </p:nvSpPr>
        <p:spPr>
          <a:xfrm>
            <a:off x="1402080" y="3383280"/>
            <a:ext cx="5327936" cy="1615827"/>
          </a:xfrm>
          <a:prstGeom prst="rect">
            <a:avLst/>
          </a:prstGeom>
        </p:spPr>
        <p:txBody>
          <a:bodyPr lIns="0" tIns="0" rIns="0" bIns="0" rtlCol="0" anchor="t">
            <a:spAutoFit/>
          </a:bodyPr>
          <a:lstStyle/>
          <a:p>
            <a:pPr>
              <a:lnSpc>
                <a:spcPts val="4215"/>
              </a:lnSpc>
            </a:pPr>
            <a:r>
              <a:rPr lang="en-US" sz="2800" b="1" dirty="0">
                <a:solidFill>
                  <a:srgbClr val="000000"/>
                </a:solidFill>
                <a:ea typeface="Helios Bold"/>
                <a:cs typeface="Helios Bold"/>
                <a:sym typeface="Helios Bold"/>
              </a:rPr>
              <a:t>Presented By: </a:t>
            </a:r>
          </a:p>
          <a:p>
            <a:pPr marL="365760" indent="-365760">
              <a:lnSpc>
                <a:spcPts val="4215"/>
              </a:lnSpc>
              <a:buFont typeface="Arial" panose="020B0604020202020204" pitchFamily="34" charset="0"/>
              <a:buChar char="•"/>
            </a:pPr>
            <a:r>
              <a:rPr lang="en-US" sz="2800" dirty="0" err="1">
                <a:solidFill>
                  <a:srgbClr val="000000"/>
                </a:solidFill>
                <a:ea typeface="Helios"/>
                <a:cs typeface="Helios"/>
                <a:sym typeface="Helios"/>
              </a:rPr>
              <a:t>Onkar</a:t>
            </a:r>
            <a:r>
              <a:rPr lang="en-US" sz="2800" dirty="0">
                <a:solidFill>
                  <a:srgbClr val="000000"/>
                </a:solidFill>
                <a:ea typeface="Helios"/>
                <a:cs typeface="Helios"/>
                <a:sym typeface="Helios"/>
              </a:rPr>
              <a:t> </a:t>
            </a:r>
            <a:r>
              <a:rPr lang="en-US" sz="2800" dirty="0" err="1">
                <a:solidFill>
                  <a:srgbClr val="000000"/>
                </a:solidFill>
                <a:ea typeface="Helios"/>
                <a:cs typeface="Helios"/>
                <a:sym typeface="Helios"/>
              </a:rPr>
              <a:t>Waghmode</a:t>
            </a:r>
            <a:endParaRPr lang="en-US" sz="2800" dirty="0">
              <a:solidFill>
                <a:srgbClr val="000000"/>
              </a:solidFill>
              <a:ea typeface="Helios"/>
              <a:cs typeface="Helios"/>
              <a:sym typeface="Helios"/>
            </a:endParaRPr>
          </a:p>
          <a:p>
            <a:pPr marL="365760" indent="-365760">
              <a:lnSpc>
                <a:spcPts val="4215"/>
              </a:lnSpc>
              <a:buFont typeface="Arial" panose="020B0604020202020204" pitchFamily="34" charset="0"/>
              <a:buChar char="•"/>
            </a:pPr>
            <a:r>
              <a:rPr lang="en-US" sz="2800" dirty="0" smtClean="0">
                <a:solidFill>
                  <a:srgbClr val="000000"/>
                </a:solidFill>
                <a:ea typeface="Helios"/>
                <a:cs typeface="Helios"/>
                <a:sym typeface="Helios"/>
              </a:rPr>
              <a:t>Aditya </a:t>
            </a:r>
            <a:r>
              <a:rPr lang="en-US" sz="2800" dirty="0" err="1" smtClean="0">
                <a:solidFill>
                  <a:srgbClr val="000000"/>
                </a:solidFill>
                <a:ea typeface="Helios"/>
                <a:cs typeface="Helios"/>
                <a:sym typeface="Helios"/>
              </a:rPr>
              <a:t>Zite</a:t>
            </a:r>
            <a:endParaRPr lang="en-US" sz="2800" dirty="0">
              <a:solidFill>
                <a:srgbClr val="000000"/>
              </a:solidFill>
              <a:ea typeface="Helios"/>
              <a:cs typeface="Helios"/>
              <a:sym typeface="Helios"/>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9040" y="2839340"/>
            <a:ext cx="4023360" cy="4023360"/>
          </a:xfrm>
          <a:prstGeom prst="rect">
            <a:avLst/>
          </a:prstGeom>
        </p:spPr>
      </p:pic>
      <p:sp>
        <p:nvSpPr>
          <p:cNvPr id="10" name="TextBox 9"/>
          <p:cNvSpPr txBox="1"/>
          <p:nvPr/>
        </p:nvSpPr>
        <p:spPr>
          <a:xfrm>
            <a:off x="8382000" y="6288821"/>
            <a:ext cx="2377440" cy="634020"/>
          </a:xfrm>
          <a:prstGeom prst="rect">
            <a:avLst/>
          </a:prstGeom>
          <a:noFill/>
        </p:spPr>
        <p:txBody>
          <a:bodyPr wrap="square" rtlCol="0">
            <a:spAutoFit/>
          </a:bodyPr>
          <a:lstStyle/>
          <a:p>
            <a:r>
              <a:rPr lang="en-US" sz="3520" dirty="0" err="1">
                <a:solidFill>
                  <a:srgbClr val="00B050"/>
                </a:solidFill>
                <a:latin typeface="Algerian" panose="04020705040A02060702" pitchFamily="82" charset="0"/>
              </a:rPr>
              <a:t>Kisan</a:t>
            </a:r>
            <a:r>
              <a:rPr lang="en-US" sz="3520" dirty="0">
                <a:solidFill>
                  <a:srgbClr val="00B050"/>
                </a:solidFill>
                <a:latin typeface="Algerian" panose="04020705040A02060702" pitchFamily="82" charset="0"/>
              </a:rPr>
              <a:t> DSS</a:t>
            </a:r>
            <a:endParaRPr lang="en-IN" sz="3520" dirty="0">
              <a:solidFill>
                <a:srgbClr val="00B050"/>
              </a:solidFill>
              <a:latin typeface="Algerian" panose="04020705040A02060702" pitchFamily="82" charset="0"/>
            </a:endParaRPr>
          </a:p>
        </p:txBody>
      </p:sp>
    </p:spTree>
    <p:extLst>
      <p:ext uri="{BB962C8B-B14F-4D97-AF65-F5344CB8AC3E}">
        <p14:creationId xmlns:p14="http://schemas.microsoft.com/office/powerpoint/2010/main" val="20958259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1860" y="599837"/>
            <a:ext cx="7152084" cy="528399"/>
          </a:xfrm>
          <a:prstGeom prst="rect">
            <a:avLst/>
          </a:prstGeom>
          <a:noFill/>
          <a:ln/>
        </p:spPr>
        <p:txBody>
          <a:bodyPr wrap="none" lIns="0" tIns="0" rIns="0" bIns="0" rtlCol="0" anchor="t"/>
          <a:lstStyle/>
          <a:p>
            <a:pPr marL="0" indent="0" algn="l">
              <a:lnSpc>
                <a:spcPts val="4150"/>
              </a:lnSpc>
              <a:buNone/>
            </a:pPr>
            <a:r>
              <a:rPr lang="en-US" sz="3300" dirty="0">
                <a:solidFill>
                  <a:srgbClr val="5C4E3D"/>
                </a:solidFill>
                <a:latin typeface="Libre Baskerville" pitchFamily="34" charset="0"/>
                <a:ea typeface="Libre Baskerville" pitchFamily="34" charset="-122"/>
                <a:cs typeface="Libre Baskerville" pitchFamily="34" charset="-120"/>
              </a:rPr>
              <a:t>What Makes Kisan DSS Different</a:t>
            </a:r>
            <a:endParaRPr lang="en-US" sz="3300" dirty="0"/>
          </a:p>
        </p:txBody>
      </p:sp>
      <p:sp>
        <p:nvSpPr>
          <p:cNvPr id="3" name="Text 1"/>
          <p:cNvSpPr/>
          <p:nvPr/>
        </p:nvSpPr>
        <p:spPr>
          <a:xfrm>
            <a:off x="591860" y="1466374"/>
            <a:ext cx="13446681" cy="541020"/>
          </a:xfrm>
          <a:prstGeom prst="rect">
            <a:avLst/>
          </a:prstGeom>
          <a:noFill/>
          <a:ln/>
        </p:spPr>
        <p:txBody>
          <a:bodyPr wrap="squar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Kisan DSS transforms farming with AI-powered guidance across every stage—from sowing to selling. Unlike traditional advisory platforms, we integrate weather, soil, market, and government data to maximize your profit while keeping decisions simple and accessible.</a:t>
            </a:r>
            <a:endParaRPr lang="en-US" sz="1300" dirty="0"/>
          </a:p>
        </p:txBody>
      </p:sp>
      <p:sp>
        <p:nvSpPr>
          <p:cNvPr id="4" name="Shape 2"/>
          <p:cNvSpPr/>
          <p:nvPr/>
        </p:nvSpPr>
        <p:spPr>
          <a:xfrm>
            <a:off x="591860" y="2197537"/>
            <a:ext cx="4369475" cy="1936313"/>
          </a:xfrm>
          <a:prstGeom prst="roundRect">
            <a:avLst>
              <a:gd name="adj" fmla="val 3668"/>
            </a:avLst>
          </a:prstGeom>
          <a:solidFill>
            <a:srgbClr val="F7EDD4"/>
          </a:solidFill>
          <a:ln w="7620">
            <a:solidFill>
              <a:srgbClr val="DDD3BA"/>
            </a:solidFill>
            <a:prstDash val="solid"/>
          </a:ln>
        </p:spPr>
      </p:sp>
      <p:sp>
        <p:nvSpPr>
          <p:cNvPr id="5" name="Shape 3"/>
          <p:cNvSpPr/>
          <p:nvPr/>
        </p:nvSpPr>
        <p:spPr>
          <a:xfrm>
            <a:off x="768548" y="2374225"/>
            <a:ext cx="507325" cy="507325"/>
          </a:xfrm>
          <a:prstGeom prst="roundRect">
            <a:avLst>
              <a:gd name="adj" fmla="val 18022147"/>
            </a:avLst>
          </a:prstGeom>
          <a:solidFill>
            <a:srgbClr val="B88E23"/>
          </a:solidFill>
          <a:ln/>
        </p:spPr>
      </p:sp>
      <p:sp>
        <p:nvSpPr>
          <p:cNvPr id="7" name="Text 4"/>
          <p:cNvSpPr/>
          <p:nvPr/>
        </p:nvSpPr>
        <p:spPr>
          <a:xfrm>
            <a:off x="768548" y="3050619"/>
            <a:ext cx="2113836" cy="264081"/>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Full-Cycle Support</a:t>
            </a:r>
            <a:endParaRPr lang="en-US" sz="1650" dirty="0"/>
          </a:p>
        </p:txBody>
      </p:sp>
      <p:sp>
        <p:nvSpPr>
          <p:cNvPr id="8" name="Text 5"/>
          <p:cNvSpPr/>
          <p:nvPr/>
        </p:nvSpPr>
        <p:spPr>
          <a:xfrm>
            <a:off x="768548" y="3416141"/>
            <a:ext cx="4016097" cy="541020"/>
          </a:xfrm>
          <a:prstGeom prst="rect">
            <a:avLst/>
          </a:prstGeom>
          <a:noFill/>
          <a:ln/>
        </p:spPr>
        <p:txBody>
          <a:bodyPr wrap="squar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Expert guidance for sowing, cultivation, harvesting, and selling—all in one platform.</a:t>
            </a:r>
            <a:endParaRPr lang="en-US" sz="1300" dirty="0"/>
          </a:p>
        </p:txBody>
      </p:sp>
      <p:sp>
        <p:nvSpPr>
          <p:cNvPr id="9" name="Shape 6"/>
          <p:cNvSpPr/>
          <p:nvPr/>
        </p:nvSpPr>
        <p:spPr>
          <a:xfrm>
            <a:off x="5130403" y="2197537"/>
            <a:ext cx="4369475" cy="1936313"/>
          </a:xfrm>
          <a:prstGeom prst="roundRect">
            <a:avLst>
              <a:gd name="adj" fmla="val 3668"/>
            </a:avLst>
          </a:prstGeom>
          <a:solidFill>
            <a:srgbClr val="F7EDD4"/>
          </a:solidFill>
          <a:ln w="7620">
            <a:solidFill>
              <a:srgbClr val="DDD3BA"/>
            </a:solidFill>
            <a:prstDash val="solid"/>
          </a:ln>
        </p:spPr>
      </p:sp>
      <p:sp>
        <p:nvSpPr>
          <p:cNvPr id="10" name="Shape 7"/>
          <p:cNvSpPr/>
          <p:nvPr/>
        </p:nvSpPr>
        <p:spPr>
          <a:xfrm>
            <a:off x="5307092" y="2374225"/>
            <a:ext cx="507325" cy="507325"/>
          </a:xfrm>
          <a:prstGeom prst="roundRect">
            <a:avLst>
              <a:gd name="adj" fmla="val 18022147"/>
            </a:avLst>
          </a:prstGeom>
          <a:solidFill>
            <a:srgbClr val="B88E23"/>
          </a:solidFill>
          <a:ln/>
        </p:spPr>
      </p:sp>
      <p:sp>
        <p:nvSpPr>
          <p:cNvPr id="12" name="Text 8"/>
          <p:cNvSpPr/>
          <p:nvPr/>
        </p:nvSpPr>
        <p:spPr>
          <a:xfrm>
            <a:off x="5307092" y="3050619"/>
            <a:ext cx="2113836" cy="264081"/>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Profit Prediction</a:t>
            </a:r>
            <a:endParaRPr lang="en-US" sz="1650" dirty="0"/>
          </a:p>
        </p:txBody>
      </p:sp>
      <p:sp>
        <p:nvSpPr>
          <p:cNvPr id="13" name="Text 9"/>
          <p:cNvSpPr/>
          <p:nvPr/>
        </p:nvSpPr>
        <p:spPr>
          <a:xfrm>
            <a:off x="5307092" y="3416141"/>
            <a:ext cx="4016097" cy="541020"/>
          </a:xfrm>
          <a:prstGeom prst="rect">
            <a:avLst/>
          </a:prstGeom>
          <a:noFill/>
          <a:ln/>
        </p:spPr>
        <p:txBody>
          <a:bodyPr wrap="squar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AI analyzes market trends and crop profitability to help you make decisions that boost your income.</a:t>
            </a:r>
            <a:endParaRPr lang="en-US" sz="1300" dirty="0"/>
          </a:p>
        </p:txBody>
      </p:sp>
      <p:sp>
        <p:nvSpPr>
          <p:cNvPr id="14" name="Shape 10"/>
          <p:cNvSpPr/>
          <p:nvPr/>
        </p:nvSpPr>
        <p:spPr>
          <a:xfrm>
            <a:off x="9668947" y="2197537"/>
            <a:ext cx="4369475" cy="1936313"/>
          </a:xfrm>
          <a:prstGeom prst="roundRect">
            <a:avLst>
              <a:gd name="adj" fmla="val 3668"/>
            </a:avLst>
          </a:prstGeom>
          <a:solidFill>
            <a:srgbClr val="F7EDD4"/>
          </a:solidFill>
          <a:ln w="7620">
            <a:solidFill>
              <a:srgbClr val="DDD3BA"/>
            </a:solidFill>
            <a:prstDash val="solid"/>
          </a:ln>
        </p:spPr>
      </p:sp>
      <p:sp>
        <p:nvSpPr>
          <p:cNvPr id="15" name="Shape 11"/>
          <p:cNvSpPr/>
          <p:nvPr/>
        </p:nvSpPr>
        <p:spPr>
          <a:xfrm>
            <a:off x="9845635" y="2374225"/>
            <a:ext cx="507325" cy="507325"/>
          </a:xfrm>
          <a:prstGeom prst="roundRect">
            <a:avLst>
              <a:gd name="adj" fmla="val 18022147"/>
            </a:avLst>
          </a:prstGeom>
          <a:solidFill>
            <a:srgbClr val="B88E23"/>
          </a:solidFill>
          <a:ln/>
        </p:spPr>
      </p:sp>
      <p:sp>
        <p:nvSpPr>
          <p:cNvPr id="17" name="Text 12"/>
          <p:cNvSpPr/>
          <p:nvPr/>
        </p:nvSpPr>
        <p:spPr>
          <a:xfrm>
            <a:off x="9845635" y="3050619"/>
            <a:ext cx="2880717" cy="264081"/>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Your Language, Your Voice</a:t>
            </a:r>
            <a:endParaRPr lang="en-US" sz="1650" dirty="0"/>
          </a:p>
        </p:txBody>
      </p:sp>
      <p:sp>
        <p:nvSpPr>
          <p:cNvPr id="18" name="Text 13"/>
          <p:cNvSpPr/>
          <p:nvPr/>
        </p:nvSpPr>
        <p:spPr>
          <a:xfrm>
            <a:off x="9845635" y="3416141"/>
            <a:ext cx="4016097" cy="541020"/>
          </a:xfrm>
          <a:prstGeom prst="rect">
            <a:avLst/>
          </a:prstGeom>
          <a:noFill/>
          <a:ln/>
        </p:spPr>
        <p:txBody>
          <a:bodyPr wrap="squar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Multilingual, voice-enabled chatbot works in Indian languages so you can interact naturally.</a:t>
            </a:r>
            <a:endParaRPr lang="en-US" sz="1300" dirty="0"/>
          </a:p>
        </p:txBody>
      </p:sp>
      <p:sp>
        <p:nvSpPr>
          <p:cNvPr id="19" name="Shape 14"/>
          <p:cNvSpPr/>
          <p:nvPr/>
        </p:nvSpPr>
        <p:spPr>
          <a:xfrm>
            <a:off x="591860" y="4323993"/>
            <a:ext cx="6638806" cy="1936313"/>
          </a:xfrm>
          <a:prstGeom prst="roundRect">
            <a:avLst>
              <a:gd name="adj" fmla="val 3668"/>
            </a:avLst>
          </a:prstGeom>
          <a:solidFill>
            <a:srgbClr val="F7EDD4"/>
          </a:solidFill>
          <a:ln w="7620">
            <a:solidFill>
              <a:srgbClr val="DDD3BA"/>
            </a:solidFill>
            <a:prstDash val="solid"/>
          </a:ln>
        </p:spPr>
      </p:sp>
      <p:sp>
        <p:nvSpPr>
          <p:cNvPr id="20" name="Shape 15"/>
          <p:cNvSpPr/>
          <p:nvPr/>
        </p:nvSpPr>
        <p:spPr>
          <a:xfrm>
            <a:off x="768548" y="4500682"/>
            <a:ext cx="507325" cy="507325"/>
          </a:xfrm>
          <a:prstGeom prst="roundRect">
            <a:avLst>
              <a:gd name="adj" fmla="val 18022147"/>
            </a:avLst>
          </a:prstGeom>
          <a:solidFill>
            <a:srgbClr val="B88E23"/>
          </a:solidFill>
          <a:ln/>
        </p:spPr>
      </p:sp>
      <p:sp>
        <p:nvSpPr>
          <p:cNvPr id="22" name="Text 16"/>
          <p:cNvSpPr/>
          <p:nvPr/>
        </p:nvSpPr>
        <p:spPr>
          <a:xfrm>
            <a:off x="768548" y="5177076"/>
            <a:ext cx="2591276" cy="264081"/>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Unified Data Ecosystem</a:t>
            </a:r>
            <a:endParaRPr lang="en-US" sz="1650" dirty="0"/>
          </a:p>
        </p:txBody>
      </p:sp>
      <p:sp>
        <p:nvSpPr>
          <p:cNvPr id="23" name="Text 17"/>
          <p:cNvSpPr/>
          <p:nvPr/>
        </p:nvSpPr>
        <p:spPr>
          <a:xfrm>
            <a:off x="768548" y="5542598"/>
            <a:ext cx="6285428" cy="541020"/>
          </a:xfrm>
          <a:prstGeom prst="rect">
            <a:avLst/>
          </a:prstGeom>
          <a:noFill/>
          <a:ln/>
        </p:spPr>
        <p:txBody>
          <a:bodyPr wrap="squar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Weather forecasts, </a:t>
            </a:r>
            <a:r>
              <a:rPr lang="en-US" sz="1300" dirty="0" smtClean="0">
                <a:solidFill>
                  <a:srgbClr val="454240"/>
                </a:solidFill>
                <a:latin typeface="DM Sans" pitchFamily="34" charset="0"/>
                <a:ea typeface="DM Sans" pitchFamily="34" charset="-122"/>
                <a:cs typeface="DM Sans" pitchFamily="34" charset="-120"/>
              </a:rPr>
              <a:t> </a:t>
            </a:r>
            <a:r>
              <a:rPr lang="en-US" sz="1300" dirty="0">
                <a:solidFill>
                  <a:srgbClr val="454240"/>
                </a:solidFill>
                <a:latin typeface="DM Sans" pitchFamily="34" charset="0"/>
                <a:ea typeface="DM Sans" pitchFamily="34" charset="-122"/>
                <a:cs typeface="DM Sans" pitchFamily="34" charset="-120"/>
              </a:rPr>
              <a:t>market prices, and government schemes—all connected and analyzed together.</a:t>
            </a:r>
            <a:endParaRPr lang="en-US" sz="1300" dirty="0"/>
          </a:p>
        </p:txBody>
      </p:sp>
      <p:sp>
        <p:nvSpPr>
          <p:cNvPr id="24" name="Shape 18"/>
          <p:cNvSpPr/>
          <p:nvPr/>
        </p:nvSpPr>
        <p:spPr>
          <a:xfrm>
            <a:off x="7399734" y="4323993"/>
            <a:ext cx="6638806" cy="1936313"/>
          </a:xfrm>
          <a:prstGeom prst="roundRect">
            <a:avLst>
              <a:gd name="adj" fmla="val 3668"/>
            </a:avLst>
          </a:prstGeom>
          <a:solidFill>
            <a:srgbClr val="F7EDD4"/>
          </a:solidFill>
          <a:ln w="7620">
            <a:solidFill>
              <a:srgbClr val="DDD3BA"/>
            </a:solidFill>
            <a:prstDash val="solid"/>
          </a:ln>
        </p:spPr>
      </p:sp>
      <p:sp>
        <p:nvSpPr>
          <p:cNvPr id="25" name="Shape 19"/>
          <p:cNvSpPr/>
          <p:nvPr/>
        </p:nvSpPr>
        <p:spPr>
          <a:xfrm>
            <a:off x="7576423" y="4500682"/>
            <a:ext cx="507325" cy="507325"/>
          </a:xfrm>
          <a:prstGeom prst="roundRect">
            <a:avLst>
              <a:gd name="adj" fmla="val 18022147"/>
            </a:avLst>
          </a:prstGeom>
          <a:solidFill>
            <a:srgbClr val="B88E23"/>
          </a:solidFill>
          <a:ln/>
        </p:spPr>
      </p:sp>
      <p:sp>
        <p:nvSpPr>
          <p:cNvPr id="27" name="Text 20"/>
          <p:cNvSpPr/>
          <p:nvPr/>
        </p:nvSpPr>
        <p:spPr>
          <a:xfrm>
            <a:off x="7576423" y="5177076"/>
            <a:ext cx="2414588" cy="264081"/>
          </a:xfrm>
          <a:prstGeom prst="rect">
            <a:avLst/>
          </a:prstGeom>
          <a:noFill/>
          <a:ln/>
        </p:spPr>
        <p:txBody>
          <a:bodyPr wrap="none" lIns="0" tIns="0" rIns="0" bIns="0" rtlCol="0" anchor="t"/>
          <a:lstStyle/>
          <a:p>
            <a:pPr marL="0" indent="0" algn="l">
              <a:lnSpc>
                <a:spcPts val="2050"/>
              </a:lnSpc>
              <a:buNone/>
            </a:pPr>
            <a:r>
              <a:rPr lang="en-US" sz="1650" dirty="0">
                <a:solidFill>
                  <a:srgbClr val="454240"/>
                </a:solidFill>
                <a:latin typeface="Libre Baskerville" pitchFamily="34" charset="0"/>
                <a:ea typeface="Libre Baskerville" pitchFamily="34" charset="-122"/>
                <a:cs typeface="Libre Baskerville" pitchFamily="34" charset="-120"/>
              </a:rPr>
              <a:t>Smart Selling Strategy</a:t>
            </a:r>
            <a:endParaRPr lang="en-US" sz="1650" dirty="0"/>
          </a:p>
        </p:txBody>
      </p:sp>
      <p:sp>
        <p:nvSpPr>
          <p:cNvPr id="28" name="Text 21"/>
          <p:cNvSpPr/>
          <p:nvPr/>
        </p:nvSpPr>
        <p:spPr>
          <a:xfrm>
            <a:off x="7576423" y="5542598"/>
            <a:ext cx="6285428" cy="541020"/>
          </a:xfrm>
          <a:prstGeom prst="rect">
            <a:avLst/>
          </a:prstGeom>
          <a:noFill/>
          <a:ln/>
        </p:spPr>
        <p:txBody>
          <a:bodyPr wrap="square" lIns="0" tIns="0" rIns="0" bIns="0" rtlCol="0" anchor="t"/>
          <a:lstStyle/>
          <a:p>
            <a:pPr marL="0" indent="0" algn="l">
              <a:lnSpc>
                <a:spcPts val="2100"/>
              </a:lnSpc>
              <a:buNone/>
            </a:pPr>
            <a:r>
              <a:rPr lang="en-US" sz="1300" dirty="0">
                <a:solidFill>
                  <a:srgbClr val="454240"/>
                </a:solidFill>
                <a:latin typeface="DM Sans" pitchFamily="34" charset="0"/>
                <a:ea typeface="DM Sans" pitchFamily="34" charset="-122"/>
                <a:cs typeface="DM Sans" pitchFamily="34" charset="-120"/>
              </a:rPr>
              <a:t>AI engine calculates optimal timing, pricing, and logistics to maximize profit when you sell.</a:t>
            </a:r>
            <a:endParaRPr lang="en-US" sz="1300" dirty="0"/>
          </a:p>
        </p:txBody>
      </p:sp>
      <p:sp>
        <p:nvSpPr>
          <p:cNvPr id="30" name="Shape 23"/>
          <p:cNvSpPr/>
          <p:nvPr/>
        </p:nvSpPr>
        <p:spPr>
          <a:xfrm>
            <a:off x="591741" y="6625352"/>
            <a:ext cx="13446681" cy="718542"/>
          </a:xfrm>
          <a:prstGeom prst="roundRect">
            <a:avLst>
              <a:gd name="adj" fmla="val 9885"/>
            </a:avLst>
          </a:prstGeom>
          <a:solidFill>
            <a:srgbClr val="F3E4BF"/>
          </a:solidFill>
          <a:ln/>
        </p:spPr>
      </p:sp>
      <p:pic>
        <p:nvPicPr>
          <p:cNvPr id="31" name="Image 5" descr="preencoded.png"/>
          <p:cNvPicPr>
            <a:picLocks noChangeAspect="1"/>
          </p:cNvPicPr>
          <p:nvPr/>
        </p:nvPicPr>
        <p:blipFill>
          <a:blip r:embed="rId3"/>
          <a:stretch>
            <a:fillRect/>
          </a:stretch>
        </p:blipFill>
        <p:spPr>
          <a:xfrm>
            <a:off x="779344" y="6952297"/>
            <a:ext cx="211336" cy="169069"/>
          </a:xfrm>
          <a:prstGeom prst="rect">
            <a:avLst/>
          </a:prstGeom>
        </p:spPr>
      </p:pic>
      <p:sp>
        <p:nvSpPr>
          <p:cNvPr id="32" name="Text 24"/>
          <p:cNvSpPr/>
          <p:nvPr/>
        </p:nvSpPr>
        <p:spPr>
          <a:xfrm>
            <a:off x="1141333" y="6894433"/>
            <a:ext cx="12728138" cy="270510"/>
          </a:xfrm>
          <a:prstGeom prst="rect">
            <a:avLst/>
          </a:prstGeom>
          <a:noFill/>
          <a:ln/>
        </p:spPr>
        <p:txBody>
          <a:bodyPr wrap="none" lIns="0" tIns="0" rIns="0" bIns="0" rtlCol="0" anchor="t"/>
          <a:lstStyle/>
          <a:p>
            <a:pPr marL="0" indent="0" algn="l">
              <a:lnSpc>
                <a:spcPts val="2100"/>
              </a:lnSpc>
              <a:buNone/>
            </a:pPr>
            <a:r>
              <a:rPr lang="en-US" sz="1300" b="1" dirty="0">
                <a:solidFill>
                  <a:srgbClr val="000000"/>
                </a:solidFill>
                <a:latin typeface="DM Sans" pitchFamily="34" charset="0"/>
                <a:ea typeface="DM Sans" pitchFamily="34" charset="-122"/>
                <a:cs typeface="DM Sans" pitchFamily="34" charset="-120"/>
              </a:rPr>
              <a:t>The bottom line:</a:t>
            </a:r>
            <a:r>
              <a:rPr lang="en-US" sz="1300" dirty="0">
                <a:solidFill>
                  <a:srgbClr val="000000"/>
                </a:solidFill>
                <a:latin typeface="DM Sans" pitchFamily="34" charset="0"/>
                <a:ea typeface="DM Sans" pitchFamily="34" charset="-122"/>
                <a:cs typeface="DM Sans" pitchFamily="34" charset="-120"/>
              </a:rPr>
              <a:t> Kisan DSS puts AI expertise in your hands—helping you grow smarter, sell better, and earn more.</a:t>
            </a:r>
            <a:endParaRPr lang="en-US" sz="1300" dirty="0"/>
          </a:p>
        </p:txBody>
      </p:sp>
      <p:sp>
        <p:nvSpPr>
          <p:cNvPr id="33" name="TextBox 32"/>
          <p:cNvSpPr txBox="1"/>
          <p:nvPr/>
        </p:nvSpPr>
        <p:spPr>
          <a:xfrm>
            <a:off x="12726352" y="7680960"/>
            <a:ext cx="1904048" cy="548640"/>
          </a:xfrm>
          <a:prstGeom prst="rect">
            <a:avLst/>
          </a:prstGeom>
          <a:solidFill>
            <a:schemeClr val="bg1"/>
          </a:solidFill>
        </p:spPr>
        <p:txBody>
          <a:bodyPr wrap="square" rtlCol="0">
            <a:spAutoFit/>
          </a:bodyPr>
          <a:lstStyle/>
          <a:p>
            <a:endParaRPr lang="en-IN" dirty="0"/>
          </a:p>
        </p:txBody>
      </p:sp>
      <p:pic>
        <p:nvPicPr>
          <p:cNvPr id="36" name="Picture 35"/>
          <p:cNvPicPr>
            <a:picLocks noChangeAspect="1"/>
          </p:cNvPicPr>
          <p:nvPr/>
        </p:nvPicPr>
        <p:blipFill>
          <a:blip r:embed="rId4"/>
          <a:stretch>
            <a:fillRect/>
          </a:stretch>
        </p:blipFill>
        <p:spPr>
          <a:xfrm flipH="1">
            <a:off x="810218" y="2441131"/>
            <a:ext cx="419345" cy="419345"/>
          </a:xfrm>
          <a:prstGeom prst="rect">
            <a:avLst/>
          </a:prstGeom>
        </p:spPr>
      </p:pic>
      <p:pic>
        <p:nvPicPr>
          <p:cNvPr id="37" name="Picture 36"/>
          <p:cNvPicPr>
            <a:picLocks noChangeAspect="1"/>
          </p:cNvPicPr>
          <p:nvPr/>
        </p:nvPicPr>
        <p:blipFill>
          <a:blip r:embed="rId5"/>
          <a:stretch>
            <a:fillRect/>
          </a:stretch>
        </p:blipFill>
        <p:spPr>
          <a:xfrm>
            <a:off x="5395816" y="2462299"/>
            <a:ext cx="357284" cy="357284"/>
          </a:xfrm>
          <a:prstGeom prst="rect">
            <a:avLst/>
          </a:prstGeom>
        </p:spPr>
      </p:pic>
      <p:pic>
        <p:nvPicPr>
          <p:cNvPr id="38" name="Picture 37"/>
          <p:cNvPicPr>
            <a:picLocks noChangeAspect="1"/>
          </p:cNvPicPr>
          <p:nvPr/>
        </p:nvPicPr>
        <p:blipFill>
          <a:blip r:embed="rId6"/>
          <a:stretch>
            <a:fillRect/>
          </a:stretch>
        </p:blipFill>
        <p:spPr>
          <a:xfrm>
            <a:off x="9885276" y="2410057"/>
            <a:ext cx="428041" cy="428041"/>
          </a:xfrm>
          <a:prstGeom prst="rect">
            <a:avLst/>
          </a:prstGeom>
        </p:spPr>
      </p:pic>
      <p:pic>
        <p:nvPicPr>
          <p:cNvPr id="39" name="Picture 38"/>
          <p:cNvPicPr>
            <a:picLocks noChangeAspect="1"/>
          </p:cNvPicPr>
          <p:nvPr/>
        </p:nvPicPr>
        <p:blipFill>
          <a:blip r:embed="rId7"/>
          <a:stretch>
            <a:fillRect/>
          </a:stretch>
        </p:blipFill>
        <p:spPr>
          <a:xfrm>
            <a:off x="833756" y="4557995"/>
            <a:ext cx="416263" cy="416263"/>
          </a:xfrm>
          <a:prstGeom prst="rect">
            <a:avLst/>
          </a:prstGeom>
        </p:spPr>
      </p:pic>
      <p:pic>
        <p:nvPicPr>
          <p:cNvPr id="40" name="Picture 39"/>
          <p:cNvPicPr>
            <a:picLocks noChangeAspect="1"/>
          </p:cNvPicPr>
          <p:nvPr/>
        </p:nvPicPr>
        <p:blipFill>
          <a:blip r:embed="rId8"/>
          <a:stretch>
            <a:fillRect/>
          </a:stretch>
        </p:blipFill>
        <p:spPr>
          <a:xfrm>
            <a:off x="7592883" y="4505267"/>
            <a:ext cx="490865" cy="490865"/>
          </a:xfrm>
          <a:prstGeom prst="rect">
            <a:avLst/>
          </a:prstGeom>
        </p:spPr>
      </p:pic>
    </p:spTree>
    <p:extLst>
      <p:ext uri="{BB962C8B-B14F-4D97-AF65-F5344CB8AC3E}">
        <p14:creationId xmlns:p14="http://schemas.microsoft.com/office/powerpoint/2010/main" val="599167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02531"/>
            <a:ext cx="5766197"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Special Recognition</a:t>
            </a:r>
            <a:endParaRPr lang="en-US" sz="4450" dirty="0"/>
          </a:p>
        </p:txBody>
      </p:sp>
      <p:sp>
        <p:nvSpPr>
          <p:cNvPr id="3" name="Text 1"/>
          <p:cNvSpPr/>
          <p:nvPr/>
        </p:nvSpPr>
        <p:spPr>
          <a:xfrm>
            <a:off x="793790" y="236493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Kisan DSS – AI-Powered Decision Support System for Farmers has earned distinction through competitive recognition and peer-reviewed scholarship, validating its innovation and impact.</a:t>
            </a:r>
            <a:endParaRPr lang="en-US" sz="1750" dirty="0"/>
          </a:p>
        </p:txBody>
      </p:sp>
      <p:sp>
        <p:nvSpPr>
          <p:cNvPr id="4" name="Shape 2"/>
          <p:cNvSpPr/>
          <p:nvPr/>
        </p:nvSpPr>
        <p:spPr>
          <a:xfrm>
            <a:off x="793790" y="3345894"/>
            <a:ext cx="6407944" cy="3681055"/>
          </a:xfrm>
          <a:prstGeom prst="roundRect">
            <a:avLst>
              <a:gd name="adj" fmla="val 2588"/>
            </a:avLst>
          </a:prstGeom>
          <a:solidFill>
            <a:srgbClr val="F7EDD4"/>
          </a:solidFill>
          <a:ln w="7620">
            <a:solidFill>
              <a:srgbClr val="DDD3BA"/>
            </a:solidFill>
            <a:prstDash val="solid"/>
          </a:ln>
        </p:spPr>
      </p:sp>
      <p:sp>
        <p:nvSpPr>
          <p:cNvPr id="5" name="Shape 3"/>
          <p:cNvSpPr/>
          <p:nvPr/>
        </p:nvSpPr>
        <p:spPr>
          <a:xfrm>
            <a:off x="1028224" y="3580328"/>
            <a:ext cx="680442" cy="680442"/>
          </a:xfrm>
          <a:prstGeom prst="roundRect">
            <a:avLst>
              <a:gd name="adj" fmla="val 13436980"/>
            </a:avLst>
          </a:prstGeom>
          <a:solidFill>
            <a:srgbClr val="B88E23"/>
          </a:solidFill>
          <a:ln/>
        </p:spPr>
      </p:sp>
      <p:sp>
        <p:nvSpPr>
          <p:cNvPr id="7" name="Text 4"/>
          <p:cNvSpPr/>
          <p:nvPr/>
        </p:nvSpPr>
        <p:spPr>
          <a:xfrm>
            <a:off x="1028224" y="4487585"/>
            <a:ext cx="385381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Agritech Excellence Award</a:t>
            </a:r>
            <a:endParaRPr lang="en-US" sz="2200" dirty="0"/>
          </a:p>
        </p:txBody>
      </p:sp>
      <p:sp>
        <p:nvSpPr>
          <p:cNvPr id="8" name="Text 5"/>
          <p:cNvSpPr/>
          <p:nvPr/>
        </p:nvSpPr>
        <p:spPr>
          <a:xfrm>
            <a:off x="1028224" y="4978003"/>
            <a:ext cx="5939076"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Recognized as Best Solution in Agritech at the national-level Innovate You Techathon 2.0, organized by the Innovation Foundation. This competitive recognition highlights our system's innovation and practical impact on agricultural decision-making.</a:t>
            </a:r>
            <a:endParaRPr lang="en-US" sz="1750" dirty="0"/>
          </a:p>
        </p:txBody>
      </p:sp>
      <p:sp>
        <p:nvSpPr>
          <p:cNvPr id="9" name="Shape 6"/>
          <p:cNvSpPr/>
          <p:nvPr/>
        </p:nvSpPr>
        <p:spPr>
          <a:xfrm>
            <a:off x="7428548" y="3345894"/>
            <a:ext cx="6408063" cy="3681055"/>
          </a:xfrm>
          <a:prstGeom prst="roundRect">
            <a:avLst>
              <a:gd name="adj" fmla="val 2588"/>
            </a:avLst>
          </a:prstGeom>
          <a:solidFill>
            <a:srgbClr val="F7EDD4"/>
          </a:solidFill>
          <a:ln w="7620">
            <a:solidFill>
              <a:srgbClr val="DDD3BA"/>
            </a:solidFill>
            <a:prstDash val="solid"/>
          </a:ln>
        </p:spPr>
      </p:sp>
      <p:sp>
        <p:nvSpPr>
          <p:cNvPr id="10" name="Shape 7"/>
          <p:cNvSpPr/>
          <p:nvPr/>
        </p:nvSpPr>
        <p:spPr>
          <a:xfrm>
            <a:off x="7662982" y="3580328"/>
            <a:ext cx="680442" cy="680442"/>
          </a:xfrm>
          <a:prstGeom prst="roundRect">
            <a:avLst>
              <a:gd name="adj" fmla="val 13436980"/>
            </a:avLst>
          </a:prstGeom>
          <a:solidFill>
            <a:srgbClr val="B88E23"/>
          </a:solidFill>
          <a:ln/>
        </p:spPr>
      </p:sp>
      <p:sp>
        <p:nvSpPr>
          <p:cNvPr id="12" name="Text 8"/>
          <p:cNvSpPr/>
          <p:nvPr/>
        </p:nvSpPr>
        <p:spPr>
          <a:xfrm>
            <a:off x="7662982" y="4487585"/>
            <a:ext cx="3896082"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Peer-Reviewed Publication</a:t>
            </a:r>
            <a:endParaRPr lang="en-US" sz="2200" dirty="0"/>
          </a:p>
        </p:txBody>
      </p:sp>
      <p:sp>
        <p:nvSpPr>
          <p:cNvPr id="13" name="Text 9"/>
          <p:cNvSpPr/>
          <p:nvPr/>
        </p:nvSpPr>
        <p:spPr>
          <a:xfrm>
            <a:off x="7662982" y="4978003"/>
            <a:ext cx="5939195" cy="1814513"/>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Research paper published and indexed in Communications on Applied Nonlinear Analysis, a Scopus-ranked journal. This scholarly achievement demonstrates the scientific rigor and technical depth underlying Kisan DSS's algorithmic framework.</a:t>
            </a:r>
            <a:endParaRPr lang="en-US" sz="1750" dirty="0"/>
          </a:p>
        </p:txBody>
      </p:sp>
      <p:sp>
        <p:nvSpPr>
          <p:cNvPr id="14" name="TextBox 13"/>
          <p:cNvSpPr txBox="1"/>
          <p:nvPr/>
        </p:nvSpPr>
        <p:spPr>
          <a:xfrm>
            <a:off x="12666518" y="7689273"/>
            <a:ext cx="1963882" cy="540327"/>
          </a:xfrm>
          <a:prstGeom prst="rect">
            <a:avLst/>
          </a:prstGeom>
          <a:solidFill>
            <a:schemeClr val="bg1"/>
          </a:solidFill>
        </p:spPr>
        <p:txBody>
          <a:bodyPr wrap="square" rtlCol="0">
            <a:spAutoFit/>
          </a:bodyPr>
          <a:lstStyle/>
          <a:p>
            <a:endParaRPr lang="en-IN" dirty="0"/>
          </a:p>
        </p:txBody>
      </p:sp>
      <p:pic>
        <p:nvPicPr>
          <p:cNvPr id="15" name="Picture 14"/>
          <p:cNvPicPr>
            <a:picLocks noChangeAspect="1"/>
          </p:cNvPicPr>
          <p:nvPr/>
        </p:nvPicPr>
        <p:blipFill>
          <a:blip r:embed="rId3"/>
          <a:stretch>
            <a:fillRect/>
          </a:stretch>
        </p:blipFill>
        <p:spPr>
          <a:xfrm>
            <a:off x="1123236" y="3683914"/>
            <a:ext cx="490418" cy="490418"/>
          </a:xfrm>
          <a:prstGeom prst="rect">
            <a:avLst/>
          </a:prstGeom>
        </p:spPr>
      </p:pic>
      <p:pic>
        <p:nvPicPr>
          <p:cNvPr id="16" name="Picture 15"/>
          <p:cNvPicPr>
            <a:picLocks noChangeAspect="1"/>
          </p:cNvPicPr>
          <p:nvPr/>
        </p:nvPicPr>
        <p:blipFill>
          <a:blip r:embed="rId4"/>
          <a:stretch>
            <a:fillRect/>
          </a:stretch>
        </p:blipFill>
        <p:spPr>
          <a:xfrm>
            <a:off x="7751942" y="3671810"/>
            <a:ext cx="502522" cy="502522"/>
          </a:xfrm>
          <a:prstGeom prst="rect">
            <a:avLst/>
          </a:prstGeom>
        </p:spPr>
      </p:pic>
    </p:spTree>
    <p:extLst>
      <p:ext uri="{BB962C8B-B14F-4D97-AF65-F5344CB8AC3E}">
        <p14:creationId xmlns:p14="http://schemas.microsoft.com/office/powerpoint/2010/main" val="32215512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69" r="-1369"/>
            </a:stretch>
          </a:blipFill>
        </p:spPr>
      </p:sp>
      <p:grpSp>
        <p:nvGrpSpPr>
          <p:cNvPr id="3" name="Group 3"/>
          <p:cNvGrpSpPr/>
          <p:nvPr/>
        </p:nvGrpSpPr>
        <p:grpSpPr>
          <a:xfrm>
            <a:off x="-275531" y="2757818"/>
            <a:ext cx="15181462" cy="2713965"/>
            <a:chOff x="0" y="0"/>
            <a:chExt cx="4470210" cy="799132"/>
          </a:xfrm>
        </p:grpSpPr>
        <p:sp>
          <p:nvSpPr>
            <p:cNvPr id="4" name="Freeform 4"/>
            <p:cNvSpPr/>
            <p:nvPr/>
          </p:nvSpPr>
          <p:spPr>
            <a:xfrm>
              <a:off x="0" y="0"/>
              <a:ext cx="4470210" cy="799132"/>
            </a:xfrm>
            <a:custGeom>
              <a:avLst/>
              <a:gdLst/>
              <a:ahLst/>
              <a:cxnLst/>
              <a:rect l="l" t="t" r="r" b="b"/>
              <a:pathLst>
                <a:path w="4470210" h="799132">
                  <a:moveTo>
                    <a:pt x="0" y="0"/>
                  </a:moveTo>
                  <a:lnTo>
                    <a:pt x="4470210" y="0"/>
                  </a:lnTo>
                  <a:lnTo>
                    <a:pt x="4470210" y="799132"/>
                  </a:lnTo>
                  <a:lnTo>
                    <a:pt x="0" y="799132"/>
                  </a:lnTo>
                  <a:close/>
                </a:path>
              </a:pathLst>
            </a:custGeom>
            <a:solidFill>
              <a:srgbClr val="153969"/>
            </a:solidFill>
          </p:spPr>
        </p:sp>
      </p:grpSp>
      <p:sp>
        <p:nvSpPr>
          <p:cNvPr id="5" name="TextBox 5"/>
          <p:cNvSpPr txBox="1"/>
          <p:nvPr/>
        </p:nvSpPr>
        <p:spPr>
          <a:xfrm>
            <a:off x="822960" y="3178280"/>
            <a:ext cx="12984480" cy="1885131"/>
          </a:xfrm>
          <a:prstGeom prst="rect">
            <a:avLst/>
          </a:prstGeom>
        </p:spPr>
        <p:txBody>
          <a:bodyPr lIns="0" tIns="0" rIns="0" bIns="0" rtlCol="0" anchor="t">
            <a:spAutoFit/>
          </a:bodyPr>
          <a:lstStyle/>
          <a:p>
            <a:pPr algn="ctr">
              <a:lnSpc>
                <a:spcPts val="14659"/>
              </a:lnSpc>
            </a:pPr>
            <a:r>
              <a:rPr lang="en-US" sz="11822" b="1" spc="236" dirty="0">
                <a:solidFill>
                  <a:srgbClr val="FFFFFF"/>
                </a:solidFill>
                <a:latin typeface="Montserrat Ultra-Bold"/>
                <a:ea typeface="Montserrat Ultra-Bold"/>
                <a:cs typeface="Montserrat Ultra-Bold"/>
                <a:sym typeface="Montserrat Ultra-Bold"/>
              </a:rPr>
              <a:t>THANK YOU</a:t>
            </a:r>
          </a:p>
        </p:txBody>
      </p:sp>
    </p:spTree>
    <p:extLst>
      <p:ext uri="{BB962C8B-B14F-4D97-AF65-F5344CB8AC3E}">
        <p14:creationId xmlns:p14="http://schemas.microsoft.com/office/powerpoint/2010/main" val="1270723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602099" y="473035"/>
            <a:ext cx="9516666" cy="537686"/>
          </a:xfrm>
          <a:prstGeom prst="rect">
            <a:avLst/>
          </a:prstGeom>
          <a:noFill/>
          <a:ln/>
        </p:spPr>
        <p:txBody>
          <a:bodyPr wrap="none" lIns="0" tIns="0" rIns="0" bIns="0" rtlCol="0" anchor="t"/>
          <a:lstStyle/>
          <a:p>
            <a:pPr marL="0" indent="0" algn="l">
              <a:lnSpc>
                <a:spcPts val="4200"/>
              </a:lnSpc>
              <a:buNone/>
            </a:pPr>
            <a:r>
              <a:rPr lang="en-US" sz="3350" dirty="0">
                <a:solidFill>
                  <a:srgbClr val="5C4E3D"/>
                </a:solidFill>
                <a:latin typeface="Libre Baskerville" pitchFamily="34" charset="0"/>
                <a:ea typeface="Libre Baskerville" pitchFamily="34" charset="-122"/>
                <a:cs typeface="Libre Baskerville" pitchFamily="34" charset="-120"/>
              </a:rPr>
              <a:t>Kisan DSS: Solving Real Farmer Challenges</a:t>
            </a:r>
            <a:endParaRPr lang="en-US" sz="3350" dirty="0"/>
          </a:p>
        </p:txBody>
      </p:sp>
      <p:sp>
        <p:nvSpPr>
          <p:cNvPr id="3" name="Text 1"/>
          <p:cNvSpPr/>
          <p:nvPr/>
        </p:nvSpPr>
        <p:spPr>
          <a:xfrm>
            <a:off x="602099" y="1354812"/>
            <a:ext cx="13426202" cy="550545"/>
          </a:xfrm>
          <a:prstGeom prst="rect">
            <a:avLst/>
          </a:prstGeom>
          <a:noFill/>
          <a:ln/>
        </p:spPr>
        <p:txBody>
          <a:bodyPr wrap="square" lIns="0" tIns="0" rIns="0" bIns="0" rtlCol="0" anchor="t"/>
          <a:lstStyle/>
          <a:p>
            <a:pPr marL="0" indent="0" algn="l">
              <a:lnSpc>
                <a:spcPts val="2150"/>
              </a:lnSpc>
              <a:buNone/>
            </a:pPr>
            <a:r>
              <a:rPr lang="en-US" sz="1350" dirty="0">
                <a:solidFill>
                  <a:srgbClr val="454240"/>
                </a:solidFill>
                <a:latin typeface="DM Sans" pitchFamily="34" charset="0"/>
                <a:ea typeface="DM Sans" pitchFamily="34" charset="-122"/>
                <a:cs typeface="DM Sans" pitchFamily="34" charset="-120"/>
              </a:rPr>
              <a:t>Indian farmers face critical decisions at every stage of the crop cycle. From selecting the right crop to selling at fair prices, they often lack the data and insights needed to maximize yields and profits. Kisan DSS bridges this gap with AI-powered, data-driven guidance.</a:t>
            </a:r>
            <a:endParaRPr lang="en-US" sz="1350" dirty="0"/>
          </a:p>
        </p:txBody>
      </p:sp>
      <p:sp>
        <p:nvSpPr>
          <p:cNvPr id="4" name="Text 2"/>
          <p:cNvSpPr/>
          <p:nvPr/>
        </p:nvSpPr>
        <p:spPr>
          <a:xfrm>
            <a:off x="602099" y="2163366"/>
            <a:ext cx="6534150" cy="430054"/>
          </a:xfrm>
          <a:prstGeom prst="rect">
            <a:avLst/>
          </a:prstGeom>
          <a:noFill/>
          <a:ln/>
        </p:spPr>
        <p:txBody>
          <a:bodyPr wrap="none" lIns="0" tIns="0" rIns="0" bIns="0" rtlCol="0" anchor="t"/>
          <a:lstStyle/>
          <a:p>
            <a:pPr marL="0" indent="0" algn="l">
              <a:lnSpc>
                <a:spcPts val="3350"/>
              </a:lnSpc>
              <a:buNone/>
            </a:pPr>
            <a:r>
              <a:rPr lang="en-US" sz="2700" dirty="0">
                <a:solidFill>
                  <a:srgbClr val="5C4E3D"/>
                </a:solidFill>
                <a:latin typeface="Libre Baskerville" pitchFamily="34" charset="0"/>
                <a:ea typeface="Libre Baskerville" pitchFamily="34" charset="-122"/>
                <a:cs typeface="Libre Baskerville" pitchFamily="34" charset="-120"/>
              </a:rPr>
              <a:t>The Challenge Across the Crop Cycle</a:t>
            </a:r>
            <a:endParaRPr lang="en-US" sz="2700" dirty="0"/>
          </a:p>
        </p:txBody>
      </p:sp>
      <p:pic>
        <p:nvPicPr>
          <p:cNvPr id="5" name="Image 0" descr="preencoded.png"/>
          <p:cNvPicPr>
            <a:picLocks noChangeAspect="1"/>
          </p:cNvPicPr>
          <p:nvPr/>
        </p:nvPicPr>
        <p:blipFill>
          <a:blip r:embed="rId3"/>
          <a:stretch>
            <a:fillRect/>
          </a:stretch>
        </p:blipFill>
        <p:spPr>
          <a:xfrm>
            <a:off x="602099" y="2851428"/>
            <a:ext cx="860227" cy="1032272"/>
          </a:xfrm>
          <a:prstGeom prst="rect">
            <a:avLst/>
          </a:prstGeom>
        </p:spPr>
      </p:pic>
      <p:sp>
        <p:nvSpPr>
          <p:cNvPr id="6" name="Text 3"/>
          <p:cNvSpPr/>
          <p:nvPr/>
        </p:nvSpPr>
        <p:spPr>
          <a:xfrm>
            <a:off x="1634371" y="3023473"/>
            <a:ext cx="2150626" cy="268724"/>
          </a:xfrm>
          <a:prstGeom prst="rect">
            <a:avLst/>
          </a:prstGeom>
          <a:noFill/>
          <a:ln/>
        </p:spPr>
        <p:txBody>
          <a:bodyPr wrap="none" lIns="0" tIns="0" rIns="0" bIns="0" rtlCol="0" anchor="t"/>
          <a:lstStyle/>
          <a:p>
            <a:pPr marL="0" indent="0" algn="l">
              <a:lnSpc>
                <a:spcPts val="2100"/>
              </a:lnSpc>
              <a:buNone/>
            </a:pPr>
            <a:r>
              <a:rPr lang="en-US" sz="1650" dirty="0">
                <a:solidFill>
                  <a:srgbClr val="454240"/>
                </a:solidFill>
                <a:latin typeface="Libre Baskerville" pitchFamily="34" charset="0"/>
                <a:ea typeface="Libre Baskerville" pitchFamily="34" charset="-122"/>
                <a:cs typeface="Libre Baskerville" pitchFamily="34" charset="-120"/>
              </a:rPr>
              <a:t>Sowing</a:t>
            </a:r>
            <a:endParaRPr lang="en-US" sz="1650" dirty="0"/>
          </a:p>
        </p:txBody>
      </p:sp>
      <p:sp>
        <p:nvSpPr>
          <p:cNvPr id="7" name="Text 4"/>
          <p:cNvSpPr/>
          <p:nvPr/>
        </p:nvSpPr>
        <p:spPr>
          <a:xfrm>
            <a:off x="1634371" y="3395424"/>
            <a:ext cx="12393930" cy="275273"/>
          </a:xfrm>
          <a:prstGeom prst="rect">
            <a:avLst/>
          </a:prstGeom>
          <a:noFill/>
          <a:ln/>
        </p:spPr>
        <p:txBody>
          <a:bodyPr wrap="none" lIns="0" tIns="0" rIns="0" bIns="0" rtlCol="0" anchor="t"/>
          <a:lstStyle/>
          <a:p>
            <a:pPr marL="0" indent="0" algn="l">
              <a:lnSpc>
                <a:spcPts val="2150"/>
              </a:lnSpc>
              <a:buNone/>
            </a:pPr>
            <a:r>
              <a:rPr lang="en-US" sz="1350" dirty="0">
                <a:solidFill>
                  <a:srgbClr val="454240"/>
                </a:solidFill>
                <a:latin typeface="DM Sans" pitchFamily="34" charset="0"/>
                <a:ea typeface="DM Sans" pitchFamily="34" charset="-122"/>
                <a:cs typeface="DM Sans" pitchFamily="34" charset="-120"/>
              </a:rPr>
              <a:t>Farmers lack localized soil data, weather forecasts, and profitability analysis to select the best crop for their land and market conditions.</a:t>
            </a:r>
            <a:endParaRPr lang="en-US" sz="1350" dirty="0"/>
          </a:p>
        </p:txBody>
      </p:sp>
      <p:pic>
        <p:nvPicPr>
          <p:cNvPr id="8" name="Image 1" descr="preencoded.png"/>
          <p:cNvPicPr>
            <a:picLocks noChangeAspect="1"/>
          </p:cNvPicPr>
          <p:nvPr/>
        </p:nvPicPr>
        <p:blipFill>
          <a:blip r:embed="rId4"/>
          <a:stretch>
            <a:fillRect/>
          </a:stretch>
        </p:blipFill>
        <p:spPr>
          <a:xfrm>
            <a:off x="602099" y="3883700"/>
            <a:ext cx="860227" cy="1032272"/>
          </a:xfrm>
          <a:prstGeom prst="rect">
            <a:avLst/>
          </a:prstGeom>
        </p:spPr>
      </p:pic>
      <p:sp>
        <p:nvSpPr>
          <p:cNvPr id="9" name="Text 5"/>
          <p:cNvSpPr/>
          <p:nvPr/>
        </p:nvSpPr>
        <p:spPr>
          <a:xfrm>
            <a:off x="1634371" y="4055745"/>
            <a:ext cx="2150626" cy="268724"/>
          </a:xfrm>
          <a:prstGeom prst="rect">
            <a:avLst/>
          </a:prstGeom>
          <a:noFill/>
          <a:ln/>
        </p:spPr>
        <p:txBody>
          <a:bodyPr wrap="none" lIns="0" tIns="0" rIns="0" bIns="0" rtlCol="0" anchor="t"/>
          <a:lstStyle/>
          <a:p>
            <a:pPr marL="0" indent="0" algn="l">
              <a:lnSpc>
                <a:spcPts val="2100"/>
              </a:lnSpc>
              <a:buNone/>
            </a:pPr>
            <a:r>
              <a:rPr lang="en-US" sz="1650" dirty="0">
                <a:solidFill>
                  <a:srgbClr val="454240"/>
                </a:solidFill>
                <a:latin typeface="Libre Baskerville" pitchFamily="34" charset="0"/>
                <a:ea typeface="Libre Baskerville" pitchFamily="34" charset="-122"/>
                <a:cs typeface="Libre Baskerville" pitchFamily="34" charset="-120"/>
              </a:rPr>
              <a:t>Cultivation</a:t>
            </a:r>
            <a:endParaRPr lang="en-US" sz="1650" dirty="0"/>
          </a:p>
        </p:txBody>
      </p:sp>
      <p:sp>
        <p:nvSpPr>
          <p:cNvPr id="10" name="Text 6"/>
          <p:cNvSpPr/>
          <p:nvPr/>
        </p:nvSpPr>
        <p:spPr>
          <a:xfrm>
            <a:off x="1634371" y="4427696"/>
            <a:ext cx="12393930" cy="275273"/>
          </a:xfrm>
          <a:prstGeom prst="rect">
            <a:avLst/>
          </a:prstGeom>
          <a:noFill/>
          <a:ln/>
        </p:spPr>
        <p:txBody>
          <a:bodyPr wrap="none" lIns="0" tIns="0" rIns="0" bIns="0" rtlCol="0" anchor="t"/>
          <a:lstStyle/>
          <a:p>
            <a:pPr marL="0" indent="0" algn="l">
              <a:lnSpc>
                <a:spcPts val="2150"/>
              </a:lnSpc>
              <a:buNone/>
            </a:pPr>
            <a:r>
              <a:rPr lang="en-US" sz="1350" dirty="0">
                <a:solidFill>
                  <a:srgbClr val="454240"/>
                </a:solidFill>
                <a:latin typeface="DM Sans" pitchFamily="34" charset="0"/>
                <a:ea typeface="DM Sans" pitchFamily="34" charset="-122"/>
                <a:cs typeface="DM Sans" pitchFamily="34" charset="-120"/>
              </a:rPr>
              <a:t>Without proper guidance, farmers misuse pesticides and fertilizers, damaging soil health and reducing yields while increasing costs unnecessarily.</a:t>
            </a:r>
            <a:endParaRPr lang="en-US" sz="1350" dirty="0"/>
          </a:p>
        </p:txBody>
      </p:sp>
      <p:pic>
        <p:nvPicPr>
          <p:cNvPr id="11" name="Image 2" descr="preencoded.png"/>
          <p:cNvPicPr>
            <a:picLocks noChangeAspect="1"/>
          </p:cNvPicPr>
          <p:nvPr/>
        </p:nvPicPr>
        <p:blipFill>
          <a:blip r:embed="rId5"/>
          <a:stretch>
            <a:fillRect/>
          </a:stretch>
        </p:blipFill>
        <p:spPr>
          <a:xfrm>
            <a:off x="602099" y="4915972"/>
            <a:ext cx="860227" cy="1032272"/>
          </a:xfrm>
          <a:prstGeom prst="rect">
            <a:avLst/>
          </a:prstGeom>
        </p:spPr>
      </p:pic>
      <p:sp>
        <p:nvSpPr>
          <p:cNvPr id="12" name="Text 7"/>
          <p:cNvSpPr/>
          <p:nvPr/>
        </p:nvSpPr>
        <p:spPr>
          <a:xfrm>
            <a:off x="1634371" y="5088017"/>
            <a:ext cx="2150626" cy="268724"/>
          </a:xfrm>
          <a:prstGeom prst="rect">
            <a:avLst/>
          </a:prstGeom>
          <a:noFill/>
          <a:ln/>
        </p:spPr>
        <p:txBody>
          <a:bodyPr wrap="none" lIns="0" tIns="0" rIns="0" bIns="0" rtlCol="0" anchor="t"/>
          <a:lstStyle/>
          <a:p>
            <a:pPr marL="0" indent="0" algn="l">
              <a:lnSpc>
                <a:spcPts val="2100"/>
              </a:lnSpc>
              <a:buNone/>
            </a:pPr>
            <a:r>
              <a:rPr lang="en-US" sz="1650" dirty="0">
                <a:solidFill>
                  <a:srgbClr val="454240"/>
                </a:solidFill>
                <a:latin typeface="Libre Baskerville" pitchFamily="34" charset="0"/>
                <a:ea typeface="Libre Baskerville" pitchFamily="34" charset="-122"/>
                <a:cs typeface="Libre Baskerville" pitchFamily="34" charset="-120"/>
              </a:rPr>
              <a:t>Harvesting</a:t>
            </a:r>
            <a:endParaRPr lang="en-US" sz="1650" dirty="0"/>
          </a:p>
        </p:txBody>
      </p:sp>
      <p:sp>
        <p:nvSpPr>
          <p:cNvPr id="13" name="Text 8"/>
          <p:cNvSpPr/>
          <p:nvPr/>
        </p:nvSpPr>
        <p:spPr>
          <a:xfrm>
            <a:off x="1634371" y="5459968"/>
            <a:ext cx="12393930" cy="275273"/>
          </a:xfrm>
          <a:prstGeom prst="rect">
            <a:avLst/>
          </a:prstGeom>
          <a:noFill/>
          <a:ln/>
        </p:spPr>
        <p:txBody>
          <a:bodyPr wrap="none" lIns="0" tIns="0" rIns="0" bIns="0" rtlCol="0" anchor="t"/>
          <a:lstStyle/>
          <a:p>
            <a:pPr marL="0" indent="0" algn="l">
              <a:lnSpc>
                <a:spcPts val="2150"/>
              </a:lnSpc>
              <a:buNone/>
            </a:pPr>
            <a:r>
              <a:rPr lang="en-US" sz="1350" dirty="0">
                <a:solidFill>
                  <a:srgbClr val="454240"/>
                </a:solidFill>
                <a:latin typeface="DM Sans" pitchFamily="34" charset="0"/>
                <a:ea typeface="DM Sans" pitchFamily="34" charset="-122"/>
                <a:cs typeface="DM Sans" pitchFamily="34" charset="-120"/>
              </a:rPr>
              <a:t>Poor rainfall predictions and lack of weather insights lead to wrong timing, crop loss, and missed opportunities for optimal harvest quality.</a:t>
            </a:r>
            <a:endParaRPr lang="en-US" sz="1350" dirty="0"/>
          </a:p>
        </p:txBody>
      </p:sp>
      <p:pic>
        <p:nvPicPr>
          <p:cNvPr id="14" name="Image 3" descr="preencoded.png"/>
          <p:cNvPicPr>
            <a:picLocks noChangeAspect="1"/>
          </p:cNvPicPr>
          <p:nvPr/>
        </p:nvPicPr>
        <p:blipFill>
          <a:blip r:embed="rId6"/>
          <a:stretch>
            <a:fillRect/>
          </a:stretch>
        </p:blipFill>
        <p:spPr>
          <a:xfrm>
            <a:off x="602099" y="5948243"/>
            <a:ext cx="860227" cy="1032272"/>
          </a:xfrm>
          <a:prstGeom prst="rect">
            <a:avLst/>
          </a:prstGeom>
        </p:spPr>
      </p:pic>
      <p:sp>
        <p:nvSpPr>
          <p:cNvPr id="15" name="Text 9"/>
          <p:cNvSpPr/>
          <p:nvPr/>
        </p:nvSpPr>
        <p:spPr>
          <a:xfrm>
            <a:off x="1634371" y="6120289"/>
            <a:ext cx="2150626" cy="268724"/>
          </a:xfrm>
          <a:prstGeom prst="rect">
            <a:avLst/>
          </a:prstGeom>
          <a:noFill/>
          <a:ln/>
        </p:spPr>
        <p:txBody>
          <a:bodyPr wrap="none" lIns="0" tIns="0" rIns="0" bIns="0" rtlCol="0" anchor="t"/>
          <a:lstStyle/>
          <a:p>
            <a:pPr marL="0" indent="0" algn="l">
              <a:lnSpc>
                <a:spcPts val="2100"/>
              </a:lnSpc>
              <a:buNone/>
            </a:pPr>
            <a:r>
              <a:rPr lang="en-US" sz="1650" dirty="0">
                <a:solidFill>
                  <a:srgbClr val="454240"/>
                </a:solidFill>
                <a:latin typeface="Libre Baskerville" pitchFamily="34" charset="0"/>
                <a:ea typeface="Libre Baskerville" pitchFamily="34" charset="-122"/>
                <a:cs typeface="Libre Baskerville" pitchFamily="34" charset="-120"/>
              </a:rPr>
              <a:t>Selling</a:t>
            </a:r>
            <a:endParaRPr lang="en-US" sz="1650" dirty="0"/>
          </a:p>
        </p:txBody>
      </p:sp>
      <p:sp>
        <p:nvSpPr>
          <p:cNvPr id="16" name="Text 10"/>
          <p:cNvSpPr/>
          <p:nvPr/>
        </p:nvSpPr>
        <p:spPr>
          <a:xfrm>
            <a:off x="1634371" y="6492240"/>
            <a:ext cx="12393930" cy="275273"/>
          </a:xfrm>
          <a:prstGeom prst="rect">
            <a:avLst/>
          </a:prstGeom>
          <a:noFill/>
          <a:ln/>
        </p:spPr>
        <p:txBody>
          <a:bodyPr wrap="none" lIns="0" tIns="0" rIns="0" bIns="0" rtlCol="0" anchor="t"/>
          <a:lstStyle/>
          <a:p>
            <a:pPr marL="0" indent="0" algn="l">
              <a:lnSpc>
                <a:spcPts val="2150"/>
              </a:lnSpc>
              <a:buNone/>
            </a:pPr>
            <a:r>
              <a:rPr lang="en-US" sz="1350" dirty="0">
                <a:solidFill>
                  <a:srgbClr val="454240"/>
                </a:solidFill>
                <a:latin typeface="DM Sans" pitchFamily="34" charset="0"/>
                <a:ea typeface="DM Sans" pitchFamily="34" charset="-122"/>
                <a:cs typeface="DM Sans" pitchFamily="34" charset="-120"/>
              </a:rPr>
              <a:t>Limited market data access forces farmers to depend on middlemen, losing 30-40% of profits to intermediaries and price manipulation.</a:t>
            </a:r>
            <a:endParaRPr lang="en-US" sz="1350" dirty="0"/>
          </a:p>
        </p:txBody>
      </p:sp>
      <p:sp>
        <p:nvSpPr>
          <p:cNvPr id="17" name="Shape 11"/>
          <p:cNvSpPr/>
          <p:nvPr/>
        </p:nvSpPr>
        <p:spPr>
          <a:xfrm>
            <a:off x="602099" y="7259987"/>
            <a:ext cx="13426202" cy="29051"/>
          </a:xfrm>
          <a:prstGeom prst="rect">
            <a:avLst/>
          </a:prstGeom>
          <a:solidFill>
            <a:srgbClr val="454240">
              <a:alpha val="50000"/>
            </a:srgbClr>
          </a:solidFill>
          <a:ln/>
        </p:spPr>
      </p:sp>
      <p:sp>
        <p:nvSpPr>
          <p:cNvPr id="18" name="Text 12"/>
          <p:cNvSpPr/>
          <p:nvPr/>
        </p:nvSpPr>
        <p:spPr>
          <a:xfrm>
            <a:off x="602099" y="7482483"/>
            <a:ext cx="13426202" cy="275273"/>
          </a:xfrm>
          <a:prstGeom prst="rect">
            <a:avLst/>
          </a:prstGeom>
          <a:noFill/>
          <a:ln/>
        </p:spPr>
        <p:txBody>
          <a:bodyPr wrap="none" lIns="0" tIns="0" rIns="0" bIns="0" rtlCol="0" anchor="t"/>
          <a:lstStyle/>
          <a:p>
            <a:pPr marL="0" indent="0" algn="l">
              <a:lnSpc>
                <a:spcPts val="2150"/>
              </a:lnSpc>
              <a:buNone/>
            </a:pPr>
            <a:endParaRPr lang="en-US" sz="1350" dirty="0"/>
          </a:p>
        </p:txBody>
      </p:sp>
      <p:sp>
        <p:nvSpPr>
          <p:cNvPr id="20" name="Rectangle 19"/>
          <p:cNvSpPr/>
          <p:nvPr/>
        </p:nvSpPr>
        <p:spPr>
          <a:xfrm>
            <a:off x="12843164" y="7757756"/>
            <a:ext cx="1704109" cy="367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89" y="1282541"/>
            <a:ext cx="12052596"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The Farming </a:t>
            </a:r>
            <a:r>
              <a:rPr lang="en-US" sz="4450" dirty="0" smtClean="0">
                <a:solidFill>
                  <a:srgbClr val="5C4E3D"/>
                </a:solidFill>
                <a:latin typeface="Libre Baskerville" pitchFamily="34" charset="0"/>
                <a:ea typeface="Libre Baskerville" pitchFamily="34" charset="-122"/>
                <a:cs typeface="Libre Baskerville" pitchFamily="34" charset="-120"/>
              </a:rPr>
              <a:t>Journey – Solution Offered </a:t>
            </a:r>
            <a:endParaRPr lang="en-US" sz="4450" dirty="0"/>
          </a:p>
        </p:txBody>
      </p:sp>
      <p:sp>
        <p:nvSpPr>
          <p:cNvPr id="3" name="Text 1"/>
          <p:cNvSpPr/>
          <p:nvPr/>
        </p:nvSpPr>
        <p:spPr>
          <a:xfrm>
            <a:off x="793790" y="244494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Kisan DSS guides farmers through every stage of production with AI-driven insights designed to maximize profits and minimize risk.</a:t>
            </a:r>
            <a:endParaRPr lang="en-US" sz="1750" dirty="0"/>
          </a:p>
        </p:txBody>
      </p:sp>
      <p:sp>
        <p:nvSpPr>
          <p:cNvPr id="4" name="Shape 2"/>
          <p:cNvSpPr/>
          <p:nvPr/>
        </p:nvSpPr>
        <p:spPr>
          <a:xfrm>
            <a:off x="793790" y="5186482"/>
            <a:ext cx="13042821" cy="30480"/>
          </a:xfrm>
          <a:prstGeom prst="roundRect">
            <a:avLst>
              <a:gd name="adj" fmla="val 312558"/>
            </a:avLst>
          </a:prstGeom>
          <a:solidFill>
            <a:srgbClr val="DDD3BA"/>
          </a:solidFill>
          <a:ln/>
        </p:spPr>
      </p:sp>
      <p:sp>
        <p:nvSpPr>
          <p:cNvPr id="5" name="Shape 3"/>
          <p:cNvSpPr/>
          <p:nvPr/>
        </p:nvSpPr>
        <p:spPr>
          <a:xfrm>
            <a:off x="3301960" y="4506039"/>
            <a:ext cx="30480" cy="680442"/>
          </a:xfrm>
          <a:prstGeom prst="roundRect">
            <a:avLst>
              <a:gd name="adj" fmla="val 312558"/>
            </a:avLst>
          </a:prstGeom>
          <a:solidFill>
            <a:srgbClr val="DDD3BA"/>
          </a:solidFill>
          <a:ln/>
        </p:spPr>
      </p:sp>
      <p:sp>
        <p:nvSpPr>
          <p:cNvPr id="6" name="Shape 4"/>
          <p:cNvSpPr/>
          <p:nvPr/>
        </p:nvSpPr>
        <p:spPr>
          <a:xfrm>
            <a:off x="3062049" y="4931331"/>
            <a:ext cx="510302" cy="510302"/>
          </a:xfrm>
          <a:prstGeom prst="roundRect">
            <a:avLst>
              <a:gd name="adj" fmla="val 18669"/>
            </a:avLst>
          </a:prstGeom>
          <a:solidFill>
            <a:srgbClr val="F7EDD4"/>
          </a:solidFill>
          <a:ln w="7620">
            <a:solidFill>
              <a:srgbClr val="DDD3BA"/>
            </a:solidFill>
            <a:prstDash val="solid"/>
          </a:ln>
        </p:spPr>
      </p:sp>
      <p:sp>
        <p:nvSpPr>
          <p:cNvPr id="7" name="Text 5"/>
          <p:cNvSpPr/>
          <p:nvPr/>
        </p:nvSpPr>
        <p:spPr>
          <a:xfrm>
            <a:off x="3162359" y="504086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8" name="Text 6"/>
          <p:cNvSpPr/>
          <p:nvPr/>
        </p:nvSpPr>
        <p:spPr>
          <a:xfrm>
            <a:off x="1899642" y="3425904"/>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Sowing</a:t>
            </a:r>
            <a:endParaRPr lang="en-US" sz="2200" dirty="0"/>
          </a:p>
        </p:txBody>
      </p:sp>
      <p:sp>
        <p:nvSpPr>
          <p:cNvPr id="9" name="Text 7"/>
          <p:cNvSpPr/>
          <p:nvPr/>
        </p:nvSpPr>
        <p:spPr>
          <a:xfrm>
            <a:off x="1020604" y="3916323"/>
            <a:ext cx="4593312"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Smart crop selection</a:t>
            </a:r>
            <a:endParaRPr lang="en-US" sz="1750" dirty="0"/>
          </a:p>
        </p:txBody>
      </p:sp>
      <p:sp>
        <p:nvSpPr>
          <p:cNvPr id="10" name="Shape 8"/>
          <p:cNvSpPr/>
          <p:nvPr/>
        </p:nvSpPr>
        <p:spPr>
          <a:xfrm>
            <a:off x="5967293" y="5186482"/>
            <a:ext cx="30480" cy="680442"/>
          </a:xfrm>
          <a:prstGeom prst="roundRect">
            <a:avLst>
              <a:gd name="adj" fmla="val 312558"/>
            </a:avLst>
          </a:prstGeom>
          <a:solidFill>
            <a:srgbClr val="DDD3BA"/>
          </a:solidFill>
          <a:ln/>
        </p:spPr>
      </p:sp>
      <p:sp>
        <p:nvSpPr>
          <p:cNvPr id="11" name="Shape 9"/>
          <p:cNvSpPr/>
          <p:nvPr/>
        </p:nvSpPr>
        <p:spPr>
          <a:xfrm>
            <a:off x="5727382" y="4931331"/>
            <a:ext cx="510302" cy="510302"/>
          </a:xfrm>
          <a:prstGeom prst="roundRect">
            <a:avLst>
              <a:gd name="adj" fmla="val 18669"/>
            </a:avLst>
          </a:prstGeom>
          <a:solidFill>
            <a:srgbClr val="F7EDD4"/>
          </a:solidFill>
          <a:ln w="7620">
            <a:solidFill>
              <a:srgbClr val="DDD3BA"/>
            </a:solidFill>
            <a:prstDash val="solid"/>
          </a:ln>
        </p:spPr>
      </p:sp>
      <p:sp>
        <p:nvSpPr>
          <p:cNvPr id="12" name="Text 10"/>
          <p:cNvSpPr/>
          <p:nvPr/>
        </p:nvSpPr>
        <p:spPr>
          <a:xfrm>
            <a:off x="5797094" y="505039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13" name="Text 11"/>
          <p:cNvSpPr/>
          <p:nvPr/>
        </p:nvSpPr>
        <p:spPr>
          <a:xfrm>
            <a:off x="4564856" y="609373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Cultivation</a:t>
            </a:r>
            <a:endParaRPr lang="en-US" sz="2200" dirty="0"/>
          </a:p>
        </p:txBody>
      </p:sp>
      <p:sp>
        <p:nvSpPr>
          <p:cNvPr id="14" name="Text 12"/>
          <p:cNvSpPr/>
          <p:nvPr/>
        </p:nvSpPr>
        <p:spPr>
          <a:xfrm>
            <a:off x="3408730" y="6498196"/>
            <a:ext cx="5116890" cy="897726"/>
          </a:xfrm>
          <a:prstGeom prst="rect">
            <a:avLst/>
          </a:prstGeom>
          <a:noFill/>
          <a:ln/>
        </p:spPr>
        <p:txBody>
          <a:bodyPr wrap="none" lIns="0" tIns="0" rIns="0" bIns="0" rtlCol="0" anchor="t"/>
          <a:lstStyle/>
          <a:p>
            <a:pPr algn="ctr">
              <a:lnSpc>
                <a:spcPts val="2850"/>
              </a:lnSpc>
            </a:pPr>
            <a:r>
              <a:rPr lang="en-US" sz="1750" dirty="0" smtClean="0">
                <a:solidFill>
                  <a:srgbClr val="454240"/>
                </a:solidFill>
                <a:latin typeface="DM Sans" pitchFamily="34" charset="0"/>
              </a:rPr>
              <a:t>Weather Advisory </a:t>
            </a:r>
            <a:r>
              <a:rPr lang="en-US" sz="1750" dirty="0">
                <a:solidFill>
                  <a:srgbClr val="454240"/>
                </a:solidFill>
                <a:latin typeface="DM Sans" pitchFamily="34" charset="0"/>
              </a:rPr>
              <a:t>&amp; actionable farming </a:t>
            </a:r>
            <a:r>
              <a:rPr lang="en-US" sz="1750" dirty="0" smtClean="0">
                <a:solidFill>
                  <a:srgbClr val="454240"/>
                </a:solidFill>
                <a:latin typeface="DM Sans" pitchFamily="34" charset="0"/>
              </a:rPr>
              <a:t>advice</a:t>
            </a:r>
          </a:p>
          <a:p>
            <a:pPr algn="ctr">
              <a:lnSpc>
                <a:spcPts val="2850"/>
              </a:lnSpc>
            </a:pPr>
            <a:r>
              <a:rPr lang="en-US" sz="1750" dirty="0">
                <a:solidFill>
                  <a:srgbClr val="454240"/>
                </a:solidFill>
                <a:latin typeface="DM Sans" pitchFamily="34" charset="0"/>
                <a:ea typeface="DM Sans" pitchFamily="34" charset="-122"/>
                <a:cs typeface="DM Sans" pitchFamily="34" charset="-120"/>
              </a:rPr>
              <a:t>Guided practices &amp; Government Schemes</a:t>
            </a:r>
          </a:p>
          <a:p>
            <a:pPr algn="ctr">
              <a:lnSpc>
                <a:spcPts val="2850"/>
              </a:lnSpc>
            </a:pPr>
            <a:endParaRPr lang="en-US" sz="1750" dirty="0"/>
          </a:p>
        </p:txBody>
      </p:sp>
      <p:sp>
        <p:nvSpPr>
          <p:cNvPr id="15" name="Shape 13"/>
          <p:cNvSpPr/>
          <p:nvPr/>
        </p:nvSpPr>
        <p:spPr>
          <a:xfrm>
            <a:off x="8632508" y="4506039"/>
            <a:ext cx="30480" cy="680442"/>
          </a:xfrm>
          <a:prstGeom prst="roundRect">
            <a:avLst>
              <a:gd name="adj" fmla="val 312558"/>
            </a:avLst>
          </a:prstGeom>
          <a:solidFill>
            <a:srgbClr val="DDD3BA"/>
          </a:solidFill>
          <a:ln/>
        </p:spPr>
      </p:sp>
      <p:sp>
        <p:nvSpPr>
          <p:cNvPr id="16" name="Shape 14"/>
          <p:cNvSpPr/>
          <p:nvPr/>
        </p:nvSpPr>
        <p:spPr>
          <a:xfrm>
            <a:off x="8392597" y="4931331"/>
            <a:ext cx="510302" cy="510302"/>
          </a:xfrm>
          <a:prstGeom prst="roundRect">
            <a:avLst>
              <a:gd name="adj" fmla="val 18669"/>
            </a:avLst>
          </a:prstGeom>
          <a:solidFill>
            <a:srgbClr val="F7EDD4"/>
          </a:solidFill>
          <a:ln w="7620">
            <a:solidFill>
              <a:srgbClr val="DDD3BA"/>
            </a:solidFill>
            <a:prstDash val="solid"/>
          </a:ln>
        </p:spPr>
      </p:sp>
      <p:sp>
        <p:nvSpPr>
          <p:cNvPr id="17" name="Text 15"/>
          <p:cNvSpPr/>
          <p:nvPr/>
        </p:nvSpPr>
        <p:spPr>
          <a:xfrm>
            <a:off x="8477667" y="505039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8" name="Text 16"/>
          <p:cNvSpPr/>
          <p:nvPr/>
        </p:nvSpPr>
        <p:spPr>
          <a:xfrm>
            <a:off x="7230070" y="3425904"/>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Harvesting</a:t>
            </a:r>
            <a:endParaRPr lang="en-US" sz="2200" dirty="0"/>
          </a:p>
        </p:txBody>
      </p:sp>
      <p:sp>
        <p:nvSpPr>
          <p:cNvPr id="19" name="Text 17"/>
          <p:cNvSpPr/>
          <p:nvPr/>
        </p:nvSpPr>
        <p:spPr>
          <a:xfrm>
            <a:off x="6351032" y="3916323"/>
            <a:ext cx="4593431"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Optimal timing</a:t>
            </a:r>
            <a:endParaRPr lang="en-US" sz="1750" dirty="0"/>
          </a:p>
        </p:txBody>
      </p:sp>
      <p:sp>
        <p:nvSpPr>
          <p:cNvPr id="20" name="Shape 18"/>
          <p:cNvSpPr/>
          <p:nvPr/>
        </p:nvSpPr>
        <p:spPr>
          <a:xfrm>
            <a:off x="11297841" y="5186482"/>
            <a:ext cx="30480" cy="680442"/>
          </a:xfrm>
          <a:prstGeom prst="roundRect">
            <a:avLst>
              <a:gd name="adj" fmla="val 312558"/>
            </a:avLst>
          </a:prstGeom>
          <a:solidFill>
            <a:srgbClr val="DDD3BA"/>
          </a:solidFill>
          <a:ln/>
        </p:spPr>
      </p:sp>
      <p:sp>
        <p:nvSpPr>
          <p:cNvPr id="21" name="Shape 19"/>
          <p:cNvSpPr/>
          <p:nvPr/>
        </p:nvSpPr>
        <p:spPr>
          <a:xfrm>
            <a:off x="11057930" y="4931331"/>
            <a:ext cx="510302" cy="510302"/>
          </a:xfrm>
          <a:prstGeom prst="roundRect">
            <a:avLst>
              <a:gd name="adj" fmla="val 18669"/>
            </a:avLst>
          </a:prstGeom>
          <a:solidFill>
            <a:srgbClr val="F7EDD4"/>
          </a:solidFill>
          <a:ln w="7620">
            <a:solidFill>
              <a:srgbClr val="DDD3BA"/>
            </a:solidFill>
            <a:prstDash val="solid"/>
          </a:ln>
        </p:spPr>
      </p:sp>
      <p:sp>
        <p:nvSpPr>
          <p:cNvPr id="22" name="Text 20"/>
          <p:cNvSpPr/>
          <p:nvPr/>
        </p:nvSpPr>
        <p:spPr>
          <a:xfrm>
            <a:off x="11127760" y="505039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4</a:t>
            </a:r>
            <a:endParaRPr lang="en-US" sz="2650" dirty="0"/>
          </a:p>
        </p:txBody>
      </p:sp>
      <p:sp>
        <p:nvSpPr>
          <p:cNvPr id="23" name="Text 21"/>
          <p:cNvSpPr/>
          <p:nvPr/>
        </p:nvSpPr>
        <p:spPr>
          <a:xfrm>
            <a:off x="9895403" y="609373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Selling</a:t>
            </a:r>
            <a:endParaRPr lang="en-US" sz="2200" dirty="0"/>
          </a:p>
        </p:txBody>
      </p:sp>
      <p:sp>
        <p:nvSpPr>
          <p:cNvPr id="24" name="Text 22"/>
          <p:cNvSpPr/>
          <p:nvPr/>
        </p:nvSpPr>
        <p:spPr>
          <a:xfrm>
            <a:off x="9016365" y="6584156"/>
            <a:ext cx="4593431" cy="362903"/>
          </a:xfrm>
          <a:prstGeom prst="rect">
            <a:avLst/>
          </a:prstGeom>
          <a:noFill/>
          <a:ln/>
        </p:spPr>
        <p:txBody>
          <a:bodyPr wrap="none" lIns="0" tIns="0" rIns="0" bIns="0" rtlCol="0" anchor="t"/>
          <a:lstStyle/>
          <a:p>
            <a:pPr marL="0" indent="0" algn="ctr">
              <a:lnSpc>
                <a:spcPts val="2850"/>
              </a:lnSpc>
              <a:buNone/>
            </a:pPr>
            <a:r>
              <a:rPr lang="en-US" sz="1750" dirty="0">
                <a:solidFill>
                  <a:srgbClr val="454240"/>
                </a:solidFill>
                <a:latin typeface="DM Sans" pitchFamily="34" charset="0"/>
                <a:ea typeface="DM Sans" pitchFamily="34" charset="-122"/>
                <a:cs typeface="DM Sans" pitchFamily="34" charset="-120"/>
              </a:rPr>
              <a:t>Maximum returns</a:t>
            </a:r>
            <a:endParaRPr lang="en-US" sz="1750" dirty="0"/>
          </a:p>
        </p:txBody>
      </p:sp>
      <p:sp>
        <p:nvSpPr>
          <p:cNvPr id="25" name="TextBox 24"/>
          <p:cNvSpPr txBox="1"/>
          <p:nvPr/>
        </p:nvSpPr>
        <p:spPr>
          <a:xfrm>
            <a:off x="12846385" y="7680960"/>
            <a:ext cx="1784015" cy="548640"/>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9762861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3425" y="576263"/>
            <a:ext cx="7695962" cy="523875"/>
          </a:xfrm>
          <a:prstGeom prst="rect">
            <a:avLst/>
          </a:prstGeom>
          <a:noFill/>
          <a:ln/>
        </p:spPr>
        <p:txBody>
          <a:bodyPr wrap="none" lIns="0" tIns="0" rIns="0" bIns="0" rtlCol="0" anchor="t"/>
          <a:lstStyle/>
          <a:p>
            <a:pPr marL="0" indent="0" algn="l">
              <a:lnSpc>
                <a:spcPts val="4100"/>
              </a:lnSpc>
              <a:buNone/>
            </a:pPr>
            <a:r>
              <a:rPr lang="en-US" sz="3300" dirty="0">
                <a:solidFill>
                  <a:srgbClr val="5C4E3D"/>
                </a:solidFill>
                <a:latin typeface="Libre Baskerville" pitchFamily="34" charset="0"/>
                <a:ea typeface="Libre Baskerville" pitchFamily="34" charset="-122"/>
                <a:cs typeface="Libre Baskerville" pitchFamily="34" charset="-120"/>
              </a:rPr>
              <a:t>Sowing Stage: Smart Crop Selection</a:t>
            </a:r>
            <a:endParaRPr lang="en-US" sz="3300" dirty="0"/>
          </a:p>
        </p:txBody>
      </p:sp>
      <p:sp>
        <p:nvSpPr>
          <p:cNvPr id="3" name="Text 1"/>
          <p:cNvSpPr/>
          <p:nvPr/>
        </p:nvSpPr>
        <p:spPr>
          <a:xfrm>
            <a:off x="733425" y="1624013"/>
            <a:ext cx="4279702" cy="327422"/>
          </a:xfrm>
          <a:prstGeom prst="rect">
            <a:avLst/>
          </a:prstGeom>
          <a:noFill/>
          <a:ln/>
        </p:spPr>
        <p:txBody>
          <a:bodyPr wrap="none" lIns="0" tIns="0" rIns="0" bIns="0" rtlCol="0" anchor="t"/>
          <a:lstStyle/>
          <a:p>
            <a:pPr marL="0" indent="0" algn="l">
              <a:lnSpc>
                <a:spcPts val="2550"/>
              </a:lnSpc>
              <a:buNone/>
            </a:pPr>
            <a:r>
              <a:rPr lang="en-US" sz="2050" dirty="0">
                <a:solidFill>
                  <a:srgbClr val="5C4E3D"/>
                </a:solidFill>
                <a:latin typeface="Libre Baskerville" pitchFamily="34" charset="0"/>
                <a:ea typeface="Libre Baskerville" pitchFamily="34" charset="-122"/>
                <a:cs typeface="Libre Baskerville" pitchFamily="34" charset="-120"/>
              </a:rPr>
              <a:t>Data-Driven Recommendations</a:t>
            </a:r>
            <a:endParaRPr lang="en-US" sz="2050" dirty="0"/>
          </a:p>
        </p:txBody>
      </p:sp>
      <p:sp>
        <p:nvSpPr>
          <p:cNvPr id="4" name="Text 2"/>
          <p:cNvSpPr/>
          <p:nvPr/>
        </p:nvSpPr>
        <p:spPr>
          <a:xfrm>
            <a:off x="733425" y="2160984"/>
            <a:ext cx="6326148" cy="670560"/>
          </a:xfrm>
          <a:prstGeom prst="rect">
            <a:avLst/>
          </a:prstGeom>
          <a:noFill/>
          <a:ln/>
        </p:spPr>
        <p:txBody>
          <a:bodyPr wrap="square" lIns="0" tIns="0" rIns="0" bIns="0" rtlCol="0" anchor="t"/>
          <a:lstStyle/>
          <a:p>
            <a:pPr marL="342900" indent="-342900" algn="l">
              <a:lnSpc>
                <a:spcPts val="2600"/>
              </a:lnSpc>
              <a:buSzPct val="100000"/>
              <a:buChar char="•"/>
            </a:pPr>
            <a:r>
              <a:rPr lang="en-US" sz="1650" b="1" dirty="0">
                <a:solidFill>
                  <a:srgbClr val="454240"/>
                </a:solidFill>
                <a:latin typeface="DM Sans" pitchFamily="34" charset="0"/>
                <a:ea typeface="DM Sans" pitchFamily="34" charset="-122"/>
                <a:cs typeface="DM Sans" pitchFamily="34" charset="-120"/>
              </a:rPr>
              <a:t>Meteorological analysis:</a:t>
            </a:r>
            <a:r>
              <a:rPr lang="en-US" sz="1650" dirty="0">
                <a:solidFill>
                  <a:srgbClr val="454240"/>
                </a:solidFill>
                <a:latin typeface="DM Sans" pitchFamily="34" charset="0"/>
                <a:ea typeface="DM Sans" pitchFamily="34" charset="-122"/>
                <a:cs typeface="DM Sans" pitchFamily="34" charset="-120"/>
              </a:rPr>
              <a:t> Temperature, rainfall, humidity patterns for your location</a:t>
            </a:r>
            <a:endParaRPr lang="en-US" sz="1650" dirty="0"/>
          </a:p>
        </p:txBody>
      </p:sp>
      <p:sp>
        <p:nvSpPr>
          <p:cNvPr id="5" name="Text 3"/>
          <p:cNvSpPr/>
          <p:nvPr/>
        </p:nvSpPr>
        <p:spPr>
          <a:xfrm>
            <a:off x="733425" y="2904887"/>
            <a:ext cx="6326148" cy="670560"/>
          </a:xfrm>
          <a:prstGeom prst="rect">
            <a:avLst/>
          </a:prstGeom>
          <a:noFill/>
          <a:ln/>
        </p:spPr>
        <p:txBody>
          <a:bodyPr wrap="square" lIns="0" tIns="0" rIns="0" bIns="0" rtlCol="0" anchor="t"/>
          <a:lstStyle/>
          <a:p>
            <a:pPr marL="342900" indent="-342900" algn="l">
              <a:lnSpc>
                <a:spcPts val="2600"/>
              </a:lnSpc>
              <a:buSzPct val="100000"/>
              <a:buChar char="•"/>
            </a:pPr>
            <a:r>
              <a:rPr lang="en-US" sz="1650" b="1" dirty="0">
                <a:solidFill>
                  <a:srgbClr val="454240"/>
                </a:solidFill>
                <a:latin typeface="DM Sans" pitchFamily="34" charset="0"/>
                <a:ea typeface="DM Sans" pitchFamily="34" charset="-122"/>
                <a:cs typeface="DM Sans" pitchFamily="34" charset="-120"/>
              </a:rPr>
              <a:t>Environmental factors:</a:t>
            </a:r>
            <a:r>
              <a:rPr lang="en-US" sz="1650" dirty="0">
                <a:solidFill>
                  <a:srgbClr val="454240"/>
                </a:solidFill>
                <a:latin typeface="DM Sans" pitchFamily="34" charset="0"/>
                <a:ea typeface="DM Sans" pitchFamily="34" charset="-122"/>
                <a:cs typeface="DM Sans" pitchFamily="34" charset="-120"/>
              </a:rPr>
              <a:t> Soil quality, water availability, local climate zones</a:t>
            </a:r>
            <a:endParaRPr lang="en-US" sz="1650" dirty="0"/>
          </a:p>
        </p:txBody>
      </p:sp>
      <p:sp>
        <p:nvSpPr>
          <p:cNvPr id="6" name="Text 4"/>
          <p:cNvSpPr/>
          <p:nvPr/>
        </p:nvSpPr>
        <p:spPr>
          <a:xfrm>
            <a:off x="733425" y="3648789"/>
            <a:ext cx="6326148" cy="670560"/>
          </a:xfrm>
          <a:prstGeom prst="rect">
            <a:avLst/>
          </a:prstGeom>
          <a:noFill/>
          <a:ln/>
        </p:spPr>
        <p:txBody>
          <a:bodyPr wrap="square" lIns="0" tIns="0" rIns="0" bIns="0" rtlCol="0" anchor="t"/>
          <a:lstStyle/>
          <a:p>
            <a:pPr marL="342900" indent="-342900" algn="l">
              <a:lnSpc>
                <a:spcPts val="2600"/>
              </a:lnSpc>
              <a:buSzPct val="100000"/>
              <a:buChar char="•"/>
            </a:pPr>
            <a:r>
              <a:rPr lang="en-US" sz="1650" b="1" dirty="0">
                <a:solidFill>
                  <a:srgbClr val="00B050"/>
                </a:solidFill>
                <a:latin typeface="DM Sans" pitchFamily="34" charset="0"/>
                <a:ea typeface="DM Sans" pitchFamily="34" charset="-122"/>
                <a:cs typeface="DM Sans" pitchFamily="34" charset="-120"/>
              </a:rPr>
              <a:t>Profitability prediction</a:t>
            </a:r>
            <a:r>
              <a:rPr lang="en-US" sz="1650" b="1" u="sng" dirty="0">
                <a:solidFill>
                  <a:srgbClr val="454240"/>
                </a:solidFill>
                <a:latin typeface="DM Sans" pitchFamily="34" charset="0"/>
                <a:ea typeface="DM Sans" pitchFamily="34" charset="-122"/>
                <a:cs typeface="DM Sans" pitchFamily="34" charset="-120"/>
              </a:rPr>
              <a:t>:</a:t>
            </a:r>
            <a:r>
              <a:rPr lang="en-US" sz="1650" dirty="0">
                <a:solidFill>
                  <a:srgbClr val="454240"/>
                </a:solidFill>
                <a:latin typeface="DM Sans" pitchFamily="34" charset="0"/>
                <a:ea typeface="DM Sans" pitchFamily="34" charset="-122"/>
                <a:cs typeface="DM Sans" pitchFamily="34" charset="-120"/>
              </a:rPr>
              <a:t> Expected market demand and crop prices</a:t>
            </a:r>
            <a:endParaRPr lang="en-US" sz="1650" dirty="0"/>
          </a:p>
        </p:txBody>
      </p:sp>
      <p:sp>
        <p:nvSpPr>
          <p:cNvPr id="7" name="Text 5"/>
          <p:cNvSpPr/>
          <p:nvPr/>
        </p:nvSpPr>
        <p:spPr>
          <a:xfrm>
            <a:off x="733425" y="4507944"/>
            <a:ext cx="6326148" cy="670560"/>
          </a:xfrm>
          <a:prstGeom prst="rect">
            <a:avLst/>
          </a:prstGeom>
          <a:noFill/>
          <a:ln/>
        </p:spPr>
        <p:txBody>
          <a:bodyPr wrap="square" lIns="0" tIns="0" rIns="0" bIns="0" rtlCol="0" anchor="t"/>
          <a:lstStyle/>
          <a:p>
            <a:pPr marL="0" indent="0" algn="l">
              <a:lnSpc>
                <a:spcPts val="2600"/>
              </a:lnSpc>
              <a:buNone/>
            </a:pPr>
            <a:r>
              <a:rPr lang="en-US" sz="1650" dirty="0">
                <a:solidFill>
                  <a:srgbClr val="454240"/>
                </a:solidFill>
                <a:latin typeface="DM Sans" pitchFamily="34" charset="0"/>
                <a:ea typeface="DM Sans" pitchFamily="34" charset="-122"/>
                <a:cs typeface="DM Sans" pitchFamily="34" charset="-120"/>
              </a:rPr>
              <a:t>The system analyzes all factors to recommend the most profitable crop suited to your farm's unique conditions.</a:t>
            </a:r>
            <a:endParaRPr lang="en-US" sz="1650" dirty="0"/>
          </a:p>
        </p:txBody>
      </p:sp>
      <p:pic>
        <p:nvPicPr>
          <p:cNvPr id="8" name="Image 0" descr="preencoded.png"/>
          <p:cNvPicPr>
            <a:picLocks noChangeAspect="1"/>
          </p:cNvPicPr>
          <p:nvPr/>
        </p:nvPicPr>
        <p:blipFill>
          <a:blip r:embed="rId3"/>
          <a:stretch>
            <a:fillRect/>
          </a:stretch>
        </p:blipFill>
        <p:spPr>
          <a:xfrm>
            <a:off x="7485849" y="1240698"/>
            <a:ext cx="6326148" cy="6326148"/>
          </a:xfrm>
          <a:prstGeom prst="rect">
            <a:avLst/>
          </a:prstGeom>
        </p:spPr>
      </p:pic>
      <p:sp>
        <p:nvSpPr>
          <p:cNvPr id="9" name="TextBox 8"/>
          <p:cNvSpPr txBox="1"/>
          <p:nvPr/>
        </p:nvSpPr>
        <p:spPr>
          <a:xfrm>
            <a:off x="12801600" y="7708739"/>
            <a:ext cx="1828800" cy="520861"/>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9532900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20629"/>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5C4E3D"/>
                </a:solidFill>
                <a:latin typeface="Libre Baskerville" pitchFamily="34" charset="0"/>
                <a:ea typeface="Libre Baskerville" pitchFamily="34" charset="-122"/>
                <a:cs typeface="Libre Baskerville" pitchFamily="34" charset="-120"/>
              </a:rPr>
              <a:t>Cultivation: Expert Guidance at Every Step</a:t>
            </a:r>
            <a:endParaRPr lang="en-US" sz="3550" dirty="0"/>
          </a:p>
        </p:txBody>
      </p:sp>
      <p:sp>
        <p:nvSpPr>
          <p:cNvPr id="4" name="Shape 1"/>
          <p:cNvSpPr/>
          <p:nvPr/>
        </p:nvSpPr>
        <p:spPr>
          <a:xfrm>
            <a:off x="6280190" y="2694742"/>
            <a:ext cx="3664744" cy="2402324"/>
          </a:xfrm>
          <a:prstGeom prst="roundRect">
            <a:avLst>
              <a:gd name="adj" fmla="val 3966"/>
            </a:avLst>
          </a:prstGeom>
          <a:solidFill>
            <a:srgbClr val="F7EDD4"/>
          </a:solidFill>
          <a:ln w="7620">
            <a:solidFill>
              <a:srgbClr val="DDD3BA"/>
            </a:solidFill>
            <a:prstDash val="solid"/>
          </a:ln>
        </p:spPr>
      </p:sp>
      <p:sp>
        <p:nvSpPr>
          <p:cNvPr id="5" name="Text 2"/>
          <p:cNvSpPr/>
          <p:nvPr/>
        </p:nvSpPr>
        <p:spPr>
          <a:xfrm>
            <a:off x="6514624" y="2929176"/>
            <a:ext cx="3195876"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Government Schemes</a:t>
            </a:r>
            <a:endParaRPr lang="en-US" sz="2200" dirty="0"/>
          </a:p>
        </p:txBody>
      </p:sp>
      <p:sp>
        <p:nvSpPr>
          <p:cNvPr id="6" name="Text 3"/>
          <p:cNvSpPr/>
          <p:nvPr/>
        </p:nvSpPr>
        <p:spPr>
          <a:xfrm>
            <a:off x="6514624" y="3773924"/>
            <a:ext cx="3195876"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Automatic identification of subsidies and support programs you qualify for.</a:t>
            </a:r>
            <a:endParaRPr lang="en-US" sz="1750" dirty="0"/>
          </a:p>
        </p:txBody>
      </p:sp>
      <p:sp>
        <p:nvSpPr>
          <p:cNvPr id="7" name="Shape 4"/>
          <p:cNvSpPr/>
          <p:nvPr/>
        </p:nvSpPr>
        <p:spPr>
          <a:xfrm>
            <a:off x="10171748" y="2694742"/>
            <a:ext cx="3664863" cy="2402324"/>
          </a:xfrm>
          <a:prstGeom prst="roundRect">
            <a:avLst>
              <a:gd name="adj" fmla="val 3966"/>
            </a:avLst>
          </a:prstGeom>
          <a:solidFill>
            <a:srgbClr val="F7EDD4"/>
          </a:solidFill>
          <a:ln w="7620">
            <a:solidFill>
              <a:srgbClr val="DDD3BA"/>
            </a:solidFill>
            <a:prstDash val="solid"/>
          </a:ln>
        </p:spPr>
      </p:sp>
      <p:sp>
        <p:nvSpPr>
          <p:cNvPr id="8" name="Text 5"/>
          <p:cNvSpPr/>
          <p:nvPr/>
        </p:nvSpPr>
        <p:spPr>
          <a:xfrm>
            <a:off x="10406182" y="292917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Best Practices</a:t>
            </a:r>
            <a:endParaRPr lang="en-US" sz="2200" dirty="0"/>
          </a:p>
        </p:txBody>
      </p:sp>
      <p:sp>
        <p:nvSpPr>
          <p:cNvPr id="9" name="Text 6"/>
          <p:cNvSpPr/>
          <p:nvPr/>
        </p:nvSpPr>
        <p:spPr>
          <a:xfrm>
            <a:off x="10406182" y="3419594"/>
            <a:ext cx="3195995"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Curated agricultural videos and expert guidance on proven cultivation techniques.</a:t>
            </a:r>
            <a:endParaRPr lang="en-US" sz="1750" dirty="0"/>
          </a:p>
        </p:txBody>
      </p:sp>
      <p:sp>
        <p:nvSpPr>
          <p:cNvPr id="10" name="Shape 7"/>
          <p:cNvSpPr/>
          <p:nvPr/>
        </p:nvSpPr>
        <p:spPr>
          <a:xfrm>
            <a:off x="6280190" y="5384630"/>
            <a:ext cx="7556421" cy="1854369"/>
          </a:xfrm>
          <a:prstGeom prst="roundRect">
            <a:avLst>
              <a:gd name="adj" fmla="val 5654"/>
            </a:avLst>
          </a:prstGeom>
          <a:solidFill>
            <a:srgbClr val="F7EDD4"/>
          </a:solidFill>
          <a:ln w="7620">
            <a:solidFill>
              <a:srgbClr val="DDD3BA"/>
            </a:solidFill>
            <a:prstDash val="solid"/>
          </a:ln>
        </p:spPr>
      </p:sp>
      <p:sp>
        <p:nvSpPr>
          <p:cNvPr id="11" name="Text 8"/>
          <p:cNvSpPr/>
          <p:nvPr/>
        </p:nvSpPr>
        <p:spPr>
          <a:xfrm>
            <a:off x="6514624" y="5558314"/>
            <a:ext cx="3657124" cy="490418"/>
          </a:xfrm>
          <a:prstGeom prst="rect">
            <a:avLst/>
          </a:prstGeom>
          <a:noFill/>
          <a:ln/>
        </p:spPr>
        <p:txBody>
          <a:bodyPr wrap="none" lIns="0" tIns="0" rIns="0" bIns="0" rtlCol="0" anchor="t"/>
          <a:lstStyle/>
          <a:p>
            <a:pPr marL="0" indent="0" algn="l">
              <a:lnSpc>
                <a:spcPts val="2750"/>
              </a:lnSpc>
              <a:buNone/>
            </a:pPr>
            <a:r>
              <a:rPr lang="en-US" sz="2200" dirty="0" smtClean="0">
                <a:solidFill>
                  <a:srgbClr val="00B050"/>
                </a:solidFill>
                <a:latin typeface="Libre Baskerville" pitchFamily="34" charset="0"/>
              </a:rPr>
              <a:t>Weather Smart Farming</a:t>
            </a:r>
            <a:endParaRPr lang="en-US" sz="2200" dirty="0">
              <a:solidFill>
                <a:srgbClr val="00B050"/>
              </a:solidFill>
            </a:endParaRPr>
          </a:p>
        </p:txBody>
      </p:sp>
      <p:sp>
        <p:nvSpPr>
          <p:cNvPr id="12" name="Text 9"/>
          <p:cNvSpPr/>
          <p:nvPr/>
        </p:nvSpPr>
        <p:spPr>
          <a:xfrm>
            <a:off x="6514624" y="6048732"/>
            <a:ext cx="7087553" cy="1190267"/>
          </a:xfrm>
          <a:prstGeom prst="rect">
            <a:avLst/>
          </a:prstGeom>
          <a:noFill/>
          <a:ln/>
        </p:spPr>
        <p:txBody>
          <a:bodyPr wrap="square" lIns="0" tIns="0" rIns="0" bIns="0" rtlCol="0" anchor="t"/>
          <a:lstStyle/>
          <a:p>
            <a:pPr>
              <a:lnSpc>
                <a:spcPts val="2850"/>
              </a:lnSpc>
            </a:pPr>
            <a:r>
              <a:rPr lang="en-US" sz="1750" dirty="0">
                <a:solidFill>
                  <a:srgbClr val="454240"/>
                </a:solidFill>
                <a:latin typeface="DM Sans" pitchFamily="34" charset="0"/>
                <a:ea typeface="DM Sans" pitchFamily="34" charset="-122"/>
                <a:cs typeface="DM Sans" pitchFamily="34" charset="-120"/>
              </a:rPr>
              <a:t>Smart, location-based weather advisory system that provides actionable guidance for farmers based on real-time weather forecasts.</a:t>
            </a:r>
            <a:endParaRPr lang="en-US" sz="1750" dirty="0"/>
          </a:p>
        </p:txBody>
      </p:sp>
      <p:sp>
        <p:nvSpPr>
          <p:cNvPr id="13" name="TextBox 12"/>
          <p:cNvSpPr txBox="1"/>
          <p:nvPr/>
        </p:nvSpPr>
        <p:spPr>
          <a:xfrm>
            <a:off x="12523808" y="7650866"/>
            <a:ext cx="2106592" cy="578734"/>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15420851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981"/>
          </a:xfrm>
          <a:prstGeom prst="rect">
            <a:avLst/>
          </a:prstGeom>
        </p:spPr>
      </p:pic>
      <p:sp>
        <p:nvSpPr>
          <p:cNvPr id="3" name="Text 0"/>
          <p:cNvSpPr/>
          <p:nvPr/>
        </p:nvSpPr>
        <p:spPr>
          <a:xfrm>
            <a:off x="712827" y="560070"/>
            <a:ext cx="7718346" cy="1018223"/>
          </a:xfrm>
          <a:prstGeom prst="rect">
            <a:avLst/>
          </a:prstGeom>
          <a:noFill/>
          <a:ln/>
        </p:spPr>
        <p:txBody>
          <a:bodyPr wrap="square" lIns="0" tIns="0" rIns="0" bIns="0" rtlCol="0" anchor="t"/>
          <a:lstStyle/>
          <a:p>
            <a:pPr marL="0" indent="0" algn="l">
              <a:lnSpc>
                <a:spcPts val="4000"/>
              </a:lnSpc>
              <a:buNone/>
            </a:pPr>
            <a:r>
              <a:rPr lang="en-US" sz="3200" dirty="0">
                <a:solidFill>
                  <a:srgbClr val="5C4E3D"/>
                </a:solidFill>
                <a:latin typeface="Libre Baskerville" pitchFamily="34" charset="0"/>
                <a:ea typeface="Libre Baskerville" pitchFamily="34" charset="-122"/>
                <a:cs typeface="Libre Baskerville" pitchFamily="34" charset="-120"/>
              </a:rPr>
              <a:t>Selling: Maximum Profit Through Market Intelligence</a:t>
            </a:r>
            <a:endParaRPr lang="en-US" sz="3200" dirty="0"/>
          </a:p>
        </p:txBody>
      </p:sp>
      <p:sp>
        <p:nvSpPr>
          <p:cNvPr id="4" name="Text 1"/>
          <p:cNvSpPr/>
          <p:nvPr/>
        </p:nvSpPr>
        <p:spPr>
          <a:xfrm>
            <a:off x="712827" y="1883688"/>
            <a:ext cx="7718346" cy="977622"/>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Our </a:t>
            </a:r>
            <a:r>
              <a:rPr lang="en-US" sz="1600" b="1" dirty="0">
                <a:solidFill>
                  <a:srgbClr val="454240"/>
                </a:solidFill>
                <a:latin typeface="DM Sans" pitchFamily="34" charset="0"/>
                <a:ea typeface="DM Sans" pitchFamily="34" charset="-122"/>
                <a:cs typeface="DM Sans" pitchFamily="34" charset="-120"/>
              </a:rPr>
              <a:t>Smart Decision-Building Engine</a:t>
            </a:r>
            <a:r>
              <a:rPr lang="en-US" sz="1600" dirty="0">
                <a:solidFill>
                  <a:srgbClr val="454240"/>
                </a:solidFill>
                <a:latin typeface="DM Sans" pitchFamily="34" charset="0"/>
                <a:ea typeface="DM Sans" pitchFamily="34" charset="-122"/>
                <a:cs typeface="DM Sans" pitchFamily="34" charset="-120"/>
              </a:rPr>
              <a:t> evaluates market prices, transportation costs, and your storage capacity to recommend the most profitable selling option.</a:t>
            </a:r>
            <a:endParaRPr lang="en-US" sz="1600" dirty="0"/>
          </a:p>
        </p:txBody>
      </p:sp>
      <p:sp>
        <p:nvSpPr>
          <p:cNvPr id="5" name="Shape 2"/>
          <p:cNvSpPr/>
          <p:nvPr/>
        </p:nvSpPr>
        <p:spPr>
          <a:xfrm>
            <a:off x="712827" y="3090386"/>
            <a:ext cx="3757374" cy="2188964"/>
          </a:xfrm>
          <a:prstGeom prst="roundRect">
            <a:avLst>
              <a:gd name="adj" fmla="val 5013"/>
            </a:avLst>
          </a:prstGeom>
          <a:solidFill>
            <a:srgbClr val="FFFDFA"/>
          </a:solidFill>
          <a:ln w="22860">
            <a:solidFill>
              <a:srgbClr val="DDD3BA"/>
            </a:solidFill>
            <a:prstDash val="solid"/>
          </a:ln>
        </p:spPr>
      </p:sp>
      <p:sp>
        <p:nvSpPr>
          <p:cNvPr id="6" name="Shape 3"/>
          <p:cNvSpPr/>
          <p:nvPr/>
        </p:nvSpPr>
        <p:spPr>
          <a:xfrm>
            <a:off x="689967" y="3090386"/>
            <a:ext cx="91440" cy="2188964"/>
          </a:xfrm>
          <a:prstGeom prst="roundRect">
            <a:avLst>
              <a:gd name="adj" fmla="val 93551"/>
            </a:avLst>
          </a:prstGeom>
          <a:solidFill>
            <a:srgbClr val="B88E23"/>
          </a:solidFill>
          <a:ln/>
        </p:spPr>
      </p:sp>
      <p:sp>
        <p:nvSpPr>
          <p:cNvPr id="7" name="Text 4"/>
          <p:cNvSpPr/>
          <p:nvPr/>
        </p:nvSpPr>
        <p:spPr>
          <a:xfrm>
            <a:off x="1007864" y="3316843"/>
            <a:ext cx="2986445" cy="318135"/>
          </a:xfrm>
          <a:prstGeom prst="rect">
            <a:avLst/>
          </a:prstGeom>
          <a:noFill/>
          <a:ln/>
        </p:spPr>
        <p:txBody>
          <a:bodyPr wrap="none" lIns="0" tIns="0" rIns="0" bIns="0" rtlCol="0" anchor="t"/>
          <a:lstStyle/>
          <a:p>
            <a:pPr marL="0" indent="0" algn="l">
              <a:lnSpc>
                <a:spcPts val="2500"/>
              </a:lnSpc>
              <a:buNone/>
            </a:pPr>
            <a:r>
              <a:rPr lang="en-US" sz="2000" dirty="0" smtClean="0">
                <a:solidFill>
                  <a:srgbClr val="454240"/>
                </a:solidFill>
                <a:latin typeface="Libre Baskerville" pitchFamily="34" charset="0"/>
                <a:ea typeface="Libre Baskerville" pitchFamily="34" charset="-122"/>
                <a:cs typeface="Libre Baskerville" pitchFamily="34" charset="-120"/>
              </a:rPr>
              <a:t>Market </a:t>
            </a:r>
            <a:r>
              <a:rPr lang="en-US" sz="2000" dirty="0">
                <a:solidFill>
                  <a:srgbClr val="454240"/>
                </a:solidFill>
                <a:latin typeface="Libre Baskerville" pitchFamily="34" charset="0"/>
                <a:ea typeface="Libre Baskerville" pitchFamily="34" charset="-122"/>
                <a:cs typeface="Libre Baskerville" pitchFamily="34" charset="-120"/>
              </a:rPr>
              <a:t>Analysis</a:t>
            </a:r>
            <a:endParaRPr lang="en-US" sz="2000" dirty="0"/>
          </a:p>
        </p:txBody>
      </p:sp>
      <p:sp>
        <p:nvSpPr>
          <p:cNvPr id="8" name="Text 5"/>
          <p:cNvSpPr/>
          <p:nvPr/>
        </p:nvSpPr>
        <p:spPr>
          <a:xfrm>
            <a:off x="1007864" y="3757136"/>
            <a:ext cx="3235881" cy="977622"/>
          </a:xfrm>
          <a:prstGeom prst="rect">
            <a:avLst/>
          </a:prstGeom>
          <a:noFill/>
          <a:ln/>
        </p:spPr>
        <p:txBody>
          <a:bodyPr wrap="square" lIns="0" tIns="0" rIns="0" bIns="0" rtlCol="0" anchor="t"/>
          <a:lstStyle/>
          <a:p>
            <a:pPr marL="0" indent="0" algn="l">
              <a:lnSpc>
                <a:spcPts val="2550"/>
              </a:lnSpc>
              <a:buNone/>
            </a:pPr>
            <a:r>
              <a:rPr lang="en-US" sz="1600" dirty="0">
                <a:solidFill>
                  <a:srgbClr val="00B050"/>
                </a:solidFill>
                <a:latin typeface="DM Sans" pitchFamily="34" charset="0"/>
                <a:ea typeface="DM Sans" pitchFamily="34" charset="-122"/>
                <a:cs typeface="DM Sans" pitchFamily="34" charset="-120"/>
              </a:rPr>
              <a:t>Compare prices across multiple mandis to find the best rates for your produce.</a:t>
            </a:r>
            <a:endParaRPr lang="en-US" sz="1600" dirty="0">
              <a:solidFill>
                <a:srgbClr val="00B050"/>
              </a:solidFill>
            </a:endParaRPr>
          </a:p>
        </p:txBody>
      </p:sp>
      <p:sp>
        <p:nvSpPr>
          <p:cNvPr id="9" name="Shape 6"/>
          <p:cNvSpPr/>
          <p:nvPr/>
        </p:nvSpPr>
        <p:spPr>
          <a:xfrm>
            <a:off x="4673798" y="3090386"/>
            <a:ext cx="3757374" cy="2188964"/>
          </a:xfrm>
          <a:prstGeom prst="roundRect">
            <a:avLst>
              <a:gd name="adj" fmla="val 5013"/>
            </a:avLst>
          </a:prstGeom>
          <a:solidFill>
            <a:srgbClr val="FFFDFA"/>
          </a:solidFill>
          <a:ln w="22860">
            <a:solidFill>
              <a:srgbClr val="DDD3BA"/>
            </a:solidFill>
            <a:prstDash val="solid"/>
          </a:ln>
        </p:spPr>
      </p:sp>
      <p:sp>
        <p:nvSpPr>
          <p:cNvPr id="10" name="Shape 7"/>
          <p:cNvSpPr/>
          <p:nvPr/>
        </p:nvSpPr>
        <p:spPr>
          <a:xfrm>
            <a:off x="4650938" y="3090386"/>
            <a:ext cx="91440" cy="2188964"/>
          </a:xfrm>
          <a:prstGeom prst="roundRect">
            <a:avLst>
              <a:gd name="adj" fmla="val 93551"/>
            </a:avLst>
          </a:prstGeom>
          <a:solidFill>
            <a:srgbClr val="B88E23"/>
          </a:solidFill>
          <a:ln/>
        </p:spPr>
      </p:sp>
      <p:sp>
        <p:nvSpPr>
          <p:cNvPr id="11" name="Text 8"/>
          <p:cNvSpPr/>
          <p:nvPr/>
        </p:nvSpPr>
        <p:spPr>
          <a:xfrm>
            <a:off x="4968835" y="3316843"/>
            <a:ext cx="3235881" cy="636270"/>
          </a:xfrm>
          <a:prstGeom prst="rect">
            <a:avLst/>
          </a:prstGeom>
          <a:noFill/>
          <a:ln/>
        </p:spPr>
        <p:txBody>
          <a:bodyPr wrap="square" lIns="0" tIns="0" rIns="0" bIns="0" rtlCol="0" anchor="t"/>
          <a:lstStyle/>
          <a:p>
            <a:pPr marL="0" indent="0" algn="l">
              <a:lnSpc>
                <a:spcPts val="2500"/>
              </a:lnSpc>
              <a:buNone/>
            </a:pPr>
            <a:r>
              <a:rPr lang="en-US" sz="2000" dirty="0">
                <a:solidFill>
                  <a:srgbClr val="454240"/>
                </a:solidFill>
                <a:latin typeface="Libre Baskerville" pitchFamily="34" charset="0"/>
                <a:ea typeface="Libre Baskerville" pitchFamily="34" charset="-122"/>
                <a:cs typeface="Libre Baskerville" pitchFamily="34" charset="-120"/>
              </a:rPr>
              <a:t>Cost-Benefit Comparison</a:t>
            </a:r>
            <a:endParaRPr lang="en-US" sz="2000" dirty="0"/>
          </a:p>
        </p:txBody>
      </p:sp>
      <p:sp>
        <p:nvSpPr>
          <p:cNvPr id="12" name="Text 9"/>
          <p:cNvSpPr/>
          <p:nvPr/>
        </p:nvSpPr>
        <p:spPr>
          <a:xfrm>
            <a:off x="4968835" y="4075271"/>
            <a:ext cx="3235881" cy="977622"/>
          </a:xfrm>
          <a:prstGeom prst="rect">
            <a:avLst/>
          </a:prstGeom>
          <a:noFill/>
          <a:ln/>
        </p:spPr>
        <p:txBody>
          <a:bodyPr wrap="square" lIns="0" tIns="0" rIns="0" bIns="0" rtlCol="0" anchor="t"/>
          <a:lstStyle/>
          <a:p>
            <a:pPr marL="0" indent="0">
              <a:lnSpc>
                <a:spcPts val="2550"/>
              </a:lnSpc>
              <a:buNone/>
            </a:pPr>
            <a:r>
              <a:rPr lang="en-US" sz="1600" dirty="0">
                <a:solidFill>
                  <a:srgbClr val="00B050"/>
                </a:solidFill>
                <a:latin typeface="DM Sans" pitchFamily="34" charset="0"/>
                <a:ea typeface="DM Sans" pitchFamily="34" charset="-122"/>
                <a:cs typeface="DM Sans" pitchFamily="34" charset="-120"/>
              </a:rPr>
              <a:t>Transportation </a:t>
            </a:r>
            <a:r>
              <a:rPr lang="en-US" sz="1600" dirty="0" smtClean="0">
                <a:solidFill>
                  <a:srgbClr val="00B050"/>
                </a:solidFill>
                <a:latin typeface="DM Sans" pitchFamily="34" charset="0"/>
                <a:ea typeface="DM Sans" pitchFamily="34" charset="-122"/>
                <a:cs typeface="DM Sans" pitchFamily="34" charset="-120"/>
              </a:rPr>
              <a:t>costs are calculated </a:t>
            </a:r>
            <a:r>
              <a:rPr lang="en-US" sz="1600" dirty="0">
                <a:solidFill>
                  <a:srgbClr val="00B050"/>
                </a:solidFill>
                <a:latin typeface="DM Sans" pitchFamily="34" charset="0"/>
                <a:ea typeface="DM Sans" pitchFamily="34" charset="-122"/>
                <a:cs typeface="DM Sans" pitchFamily="34" charset="-120"/>
              </a:rPr>
              <a:t>to show true profit margins</a:t>
            </a:r>
            <a:r>
              <a:rPr lang="en-US" sz="1600" dirty="0" smtClean="0">
                <a:solidFill>
                  <a:srgbClr val="00B050"/>
                </a:solidFill>
                <a:latin typeface="DM Sans" pitchFamily="34" charset="0"/>
                <a:ea typeface="DM Sans" pitchFamily="34" charset="-122"/>
                <a:cs typeface="DM Sans" pitchFamily="34" charset="-120"/>
              </a:rPr>
              <a:t>. </a:t>
            </a:r>
            <a:endParaRPr lang="en-US" sz="1600" dirty="0">
              <a:solidFill>
                <a:srgbClr val="00B050"/>
              </a:solidFill>
            </a:endParaRPr>
          </a:p>
        </p:txBody>
      </p:sp>
      <p:sp>
        <p:nvSpPr>
          <p:cNvPr id="13" name="Shape 10"/>
          <p:cNvSpPr/>
          <p:nvPr/>
        </p:nvSpPr>
        <p:spPr>
          <a:xfrm>
            <a:off x="712827" y="5482947"/>
            <a:ext cx="3757374" cy="2188964"/>
          </a:xfrm>
          <a:prstGeom prst="roundRect">
            <a:avLst>
              <a:gd name="adj" fmla="val 5013"/>
            </a:avLst>
          </a:prstGeom>
          <a:solidFill>
            <a:srgbClr val="FFFDFA"/>
          </a:solidFill>
          <a:ln w="22860">
            <a:solidFill>
              <a:srgbClr val="DDD3BA"/>
            </a:solidFill>
            <a:prstDash val="solid"/>
          </a:ln>
        </p:spPr>
      </p:sp>
      <p:sp>
        <p:nvSpPr>
          <p:cNvPr id="14" name="Shape 11"/>
          <p:cNvSpPr/>
          <p:nvPr/>
        </p:nvSpPr>
        <p:spPr>
          <a:xfrm>
            <a:off x="689967" y="5482947"/>
            <a:ext cx="91440" cy="2188964"/>
          </a:xfrm>
          <a:prstGeom prst="roundRect">
            <a:avLst>
              <a:gd name="adj" fmla="val 93551"/>
            </a:avLst>
          </a:prstGeom>
          <a:solidFill>
            <a:srgbClr val="B88E23"/>
          </a:solidFill>
          <a:ln/>
        </p:spPr>
      </p:sp>
      <p:sp>
        <p:nvSpPr>
          <p:cNvPr id="15" name="Text 12"/>
          <p:cNvSpPr/>
          <p:nvPr/>
        </p:nvSpPr>
        <p:spPr>
          <a:xfrm>
            <a:off x="1007864" y="5709404"/>
            <a:ext cx="3235881" cy="636270"/>
          </a:xfrm>
          <a:prstGeom prst="rect">
            <a:avLst/>
          </a:prstGeom>
          <a:noFill/>
          <a:ln/>
        </p:spPr>
        <p:txBody>
          <a:bodyPr wrap="square" lIns="0" tIns="0" rIns="0" bIns="0" rtlCol="0" anchor="t"/>
          <a:lstStyle/>
          <a:p>
            <a:pPr marL="0" indent="0" algn="l">
              <a:lnSpc>
                <a:spcPts val="2500"/>
              </a:lnSpc>
              <a:buNone/>
            </a:pPr>
            <a:r>
              <a:rPr lang="en-US" sz="2000" dirty="0" smtClean="0">
                <a:solidFill>
                  <a:srgbClr val="454240"/>
                </a:solidFill>
                <a:latin typeface="Libre Baskerville" pitchFamily="34" charset="0"/>
              </a:rPr>
              <a:t>Local Markets</a:t>
            </a:r>
            <a:endParaRPr lang="en-US" sz="2000" dirty="0"/>
          </a:p>
        </p:txBody>
      </p:sp>
      <p:sp>
        <p:nvSpPr>
          <p:cNvPr id="16" name="Text 13"/>
          <p:cNvSpPr/>
          <p:nvPr/>
        </p:nvSpPr>
        <p:spPr>
          <a:xfrm>
            <a:off x="1030724" y="6178465"/>
            <a:ext cx="3235881" cy="977622"/>
          </a:xfrm>
          <a:prstGeom prst="rect">
            <a:avLst/>
          </a:prstGeom>
          <a:noFill/>
          <a:ln/>
        </p:spPr>
        <p:txBody>
          <a:bodyPr wrap="square" lIns="0" tIns="0" rIns="0" bIns="0" rtlCol="0" anchor="t"/>
          <a:lstStyle/>
          <a:p>
            <a:pPr marL="0" indent="0" algn="l">
              <a:lnSpc>
                <a:spcPts val="2550"/>
              </a:lnSpc>
              <a:buNone/>
            </a:pPr>
            <a:r>
              <a:rPr lang="en-US" sz="1600" dirty="0">
                <a:solidFill>
                  <a:srgbClr val="454240"/>
                </a:solidFill>
                <a:latin typeface="DM Sans" pitchFamily="34" charset="0"/>
                <a:ea typeface="DM Sans" pitchFamily="34" charset="-122"/>
                <a:cs typeface="DM Sans" pitchFamily="34" charset="-120"/>
              </a:rPr>
              <a:t>Get the optimal </a:t>
            </a:r>
            <a:r>
              <a:rPr lang="en-US" sz="1600" dirty="0" smtClean="0">
                <a:solidFill>
                  <a:srgbClr val="454240"/>
                </a:solidFill>
                <a:latin typeface="DM Sans" pitchFamily="34" charset="0"/>
                <a:ea typeface="DM Sans" pitchFamily="34" charset="-122"/>
                <a:cs typeface="DM Sans" pitchFamily="34" charset="-120"/>
              </a:rPr>
              <a:t>local market based price in market and transportation cost.</a:t>
            </a:r>
            <a:endParaRPr lang="en-US" sz="1600" dirty="0"/>
          </a:p>
        </p:txBody>
      </p:sp>
      <p:sp>
        <p:nvSpPr>
          <p:cNvPr id="17" name="Shape 6"/>
          <p:cNvSpPr/>
          <p:nvPr/>
        </p:nvSpPr>
        <p:spPr>
          <a:xfrm>
            <a:off x="4673797" y="5449807"/>
            <a:ext cx="3757375" cy="2222103"/>
          </a:xfrm>
          <a:prstGeom prst="roundRect">
            <a:avLst>
              <a:gd name="adj" fmla="val 5013"/>
            </a:avLst>
          </a:prstGeom>
          <a:solidFill>
            <a:srgbClr val="FFFDFA"/>
          </a:solidFill>
          <a:ln w="22860">
            <a:solidFill>
              <a:srgbClr val="DDD3BA"/>
            </a:solidFill>
            <a:prstDash val="solid"/>
          </a:ln>
        </p:spPr>
      </p:sp>
      <p:sp>
        <p:nvSpPr>
          <p:cNvPr id="18" name="Shape 7"/>
          <p:cNvSpPr/>
          <p:nvPr/>
        </p:nvSpPr>
        <p:spPr>
          <a:xfrm>
            <a:off x="4650938" y="5449808"/>
            <a:ext cx="91440" cy="2222102"/>
          </a:xfrm>
          <a:prstGeom prst="roundRect">
            <a:avLst>
              <a:gd name="adj" fmla="val 93551"/>
            </a:avLst>
          </a:prstGeom>
          <a:solidFill>
            <a:srgbClr val="B88E23"/>
          </a:solidFill>
          <a:ln/>
        </p:spPr>
      </p:sp>
      <p:sp>
        <p:nvSpPr>
          <p:cNvPr id="19" name="Text 8"/>
          <p:cNvSpPr/>
          <p:nvPr/>
        </p:nvSpPr>
        <p:spPr>
          <a:xfrm>
            <a:off x="4865132" y="5556855"/>
            <a:ext cx="3235881" cy="636270"/>
          </a:xfrm>
          <a:prstGeom prst="rect">
            <a:avLst/>
          </a:prstGeom>
          <a:noFill/>
          <a:ln/>
        </p:spPr>
        <p:txBody>
          <a:bodyPr wrap="square" lIns="0" tIns="0" rIns="0" bIns="0" rtlCol="0" anchor="t"/>
          <a:lstStyle/>
          <a:p>
            <a:pPr>
              <a:lnSpc>
                <a:spcPts val="2500"/>
              </a:lnSpc>
            </a:pPr>
            <a:r>
              <a:rPr lang="en-US" sz="2000" dirty="0" smtClean="0">
                <a:solidFill>
                  <a:srgbClr val="454240"/>
                </a:solidFill>
                <a:latin typeface="Libre Baskerville" pitchFamily="34" charset="0"/>
                <a:ea typeface="Libre Baskerville" pitchFamily="34" charset="-122"/>
                <a:cs typeface="Libre Baskerville" pitchFamily="34" charset="-120"/>
              </a:rPr>
              <a:t>Optimal Harvest Timing</a:t>
            </a:r>
          </a:p>
          <a:p>
            <a:pPr marL="0" indent="0" algn="l">
              <a:lnSpc>
                <a:spcPts val="2500"/>
              </a:lnSpc>
              <a:buNone/>
            </a:pPr>
            <a:endParaRPr lang="en-US" sz="2000" dirty="0"/>
          </a:p>
        </p:txBody>
      </p:sp>
      <p:sp>
        <p:nvSpPr>
          <p:cNvPr id="20" name="Text 9"/>
          <p:cNvSpPr/>
          <p:nvPr/>
        </p:nvSpPr>
        <p:spPr>
          <a:xfrm>
            <a:off x="4956572" y="5903090"/>
            <a:ext cx="3383160" cy="1620454"/>
          </a:xfrm>
          <a:prstGeom prst="rect">
            <a:avLst/>
          </a:prstGeom>
          <a:noFill/>
          <a:ln/>
        </p:spPr>
        <p:txBody>
          <a:bodyPr wrap="square" lIns="0" tIns="0" rIns="0" bIns="0" rtlCol="0" anchor="t"/>
          <a:lstStyle/>
          <a:p>
            <a:pPr>
              <a:lnSpc>
                <a:spcPts val="2550"/>
              </a:lnSpc>
            </a:pPr>
            <a:r>
              <a:rPr lang="en-US" sz="1600" dirty="0" smtClean="0">
                <a:solidFill>
                  <a:srgbClr val="454240"/>
                </a:solidFill>
                <a:latin typeface="DM Sans" pitchFamily="34" charset="0"/>
                <a:ea typeface="DM Sans" pitchFamily="34" charset="-122"/>
                <a:cs typeface="DM Sans" pitchFamily="34" charset="-120"/>
              </a:rPr>
              <a:t>Market price trends and weather forecasts combined to identify the ideal harvest window—minimizing losses from weather damage or price drops.</a:t>
            </a:r>
            <a:endParaRPr lang="en-US" sz="1600" dirty="0" smtClean="0"/>
          </a:p>
          <a:p>
            <a:pPr marL="0" indent="0" algn="l">
              <a:lnSpc>
                <a:spcPts val="2550"/>
              </a:lnSpc>
              <a:buNone/>
            </a:pPr>
            <a:endParaRPr lang="en-US" sz="1600" dirty="0"/>
          </a:p>
        </p:txBody>
      </p:sp>
    </p:spTree>
    <p:extLst>
      <p:ext uri="{BB962C8B-B14F-4D97-AF65-F5344CB8AC3E}">
        <p14:creationId xmlns:p14="http://schemas.microsoft.com/office/powerpoint/2010/main" val="2984681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5175" y="589955"/>
            <a:ext cx="7786449" cy="2424351"/>
          </a:xfrm>
          <a:prstGeom prst="rect">
            <a:avLst/>
          </a:prstGeom>
          <a:noFill/>
          <a:ln/>
        </p:spPr>
        <p:txBody>
          <a:bodyPr wrap="square" lIns="0" tIns="0" rIns="0" bIns="0" rtlCol="0" anchor="t"/>
          <a:lstStyle/>
          <a:p>
            <a:pPr marL="0" indent="0" algn="l">
              <a:lnSpc>
                <a:spcPts val="9500"/>
              </a:lnSpc>
              <a:buNone/>
            </a:pPr>
            <a:r>
              <a:rPr lang="en-US" sz="7600" dirty="0">
                <a:solidFill>
                  <a:srgbClr val="5C4E3D"/>
                </a:solidFill>
                <a:latin typeface="Libre Baskerville" pitchFamily="34" charset="0"/>
                <a:ea typeface="Libre Baskerville" pitchFamily="34" charset="-122"/>
                <a:cs typeface="Libre Baskerville" pitchFamily="34" charset="-120"/>
              </a:rPr>
              <a:t>Kisan DSS Methodology</a:t>
            </a:r>
            <a:endParaRPr lang="en-US" sz="7600" dirty="0"/>
          </a:p>
        </p:txBody>
      </p:sp>
      <p:sp>
        <p:nvSpPr>
          <p:cNvPr id="4" name="Text 1"/>
          <p:cNvSpPr/>
          <p:nvPr/>
        </p:nvSpPr>
        <p:spPr>
          <a:xfrm>
            <a:off x="6165175" y="3305175"/>
            <a:ext cx="7786449" cy="310277"/>
          </a:xfrm>
          <a:prstGeom prst="rect">
            <a:avLst/>
          </a:prstGeom>
          <a:noFill/>
          <a:ln/>
        </p:spPr>
        <p:txBody>
          <a:bodyPr wrap="none" lIns="0" tIns="0" rIns="0" bIns="0" rtlCol="0" anchor="t"/>
          <a:lstStyle/>
          <a:p>
            <a:pPr marL="0" indent="0" algn="l">
              <a:lnSpc>
                <a:spcPts val="2400"/>
              </a:lnSpc>
              <a:buNone/>
            </a:pPr>
            <a:r>
              <a:rPr lang="en-US" sz="1500" dirty="0">
                <a:solidFill>
                  <a:srgbClr val="454240"/>
                </a:solidFill>
                <a:latin typeface="DM Sans" pitchFamily="34" charset="0"/>
                <a:ea typeface="DM Sans" pitchFamily="34" charset="-122"/>
                <a:cs typeface="DM Sans" pitchFamily="34" charset="-120"/>
              </a:rPr>
              <a:t>An integrated AI pipeline transforming agricultural data into actionable farmer insights</a:t>
            </a:r>
            <a:endParaRPr lang="en-US" sz="1500" dirty="0"/>
          </a:p>
        </p:txBody>
      </p:sp>
      <p:pic>
        <p:nvPicPr>
          <p:cNvPr id="5" name="Image 1" descr="preencoded.png"/>
          <p:cNvPicPr>
            <a:picLocks noChangeAspect="1"/>
          </p:cNvPicPr>
          <p:nvPr/>
        </p:nvPicPr>
        <p:blipFill>
          <a:blip r:embed="rId4"/>
          <a:stretch>
            <a:fillRect/>
          </a:stretch>
        </p:blipFill>
        <p:spPr>
          <a:xfrm>
            <a:off x="6165175" y="3833574"/>
            <a:ext cx="7786449" cy="3806071"/>
          </a:xfrm>
          <a:prstGeom prst="rect">
            <a:avLst/>
          </a:prstGeom>
        </p:spPr>
      </p:pic>
      <p:sp>
        <p:nvSpPr>
          <p:cNvPr id="7" name="Text 2"/>
          <p:cNvSpPr/>
          <p:nvPr/>
        </p:nvSpPr>
        <p:spPr>
          <a:xfrm>
            <a:off x="6754628" y="5143116"/>
            <a:ext cx="1815268" cy="226908"/>
          </a:xfrm>
          <a:prstGeom prst="rect">
            <a:avLst/>
          </a:prstGeom>
          <a:noFill/>
          <a:ln/>
        </p:spPr>
        <p:txBody>
          <a:bodyPr wrap="none" lIns="0" tIns="0" rIns="0" bIns="0" rtlCol="0" anchor="t"/>
          <a:lstStyle/>
          <a:p>
            <a:pPr marL="0" indent="0" algn="ctr">
              <a:lnSpc>
                <a:spcPts val="1650"/>
              </a:lnSpc>
              <a:buNone/>
            </a:pPr>
            <a:r>
              <a:rPr lang="en-US" sz="1350" dirty="0">
                <a:solidFill>
                  <a:srgbClr val="454240"/>
                </a:solidFill>
                <a:latin typeface="Libre Baskerville" pitchFamily="34" charset="0"/>
                <a:ea typeface="Libre Baskerville" pitchFamily="34" charset="-122"/>
                <a:cs typeface="Libre Baskerville" pitchFamily="34" charset="-120"/>
              </a:rPr>
              <a:t>Data &amp; Integration</a:t>
            </a:r>
            <a:endParaRPr lang="en-US" sz="1350" dirty="0"/>
          </a:p>
        </p:txBody>
      </p:sp>
      <p:sp>
        <p:nvSpPr>
          <p:cNvPr id="9" name="Text 3"/>
          <p:cNvSpPr/>
          <p:nvPr/>
        </p:nvSpPr>
        <p:spPr>
          <a:xfrm>
            <a:off x="10555346" y="4271787"/>
            <a:ext cx="2007258" cy="226908"/>
          </a:xfrm>
          <a:prstGeom prst="rect">
            <a:avLst/>
          </a:prstGeom>
          <a:noFill/>
          <a:ln/>
        </p:spPr>
        <p:txBody>
          <a:bodyPr wrap="none" lIns="0" tIns="0" rIns="0" bIns="0" rtlCol="0" anchor="t"/>
          <a:lstStyle/>
          <a:p>
            <a:pPr marL="0" indent="0" algn="ctr">
              <a:lnSpc>
                <a:spcPts val="1650"/>
              </a:lnSpc>
              <a:buNone/>
            </a:pPr>
            <a:r>
              <a:rPr lang="en-US" sz="1350" dirty="0">
                <a:solidFill>
                  <a:srgbClr val="454240"/>
                </a:solidFill>
                <a:latin typeface="Libre Baskerville" pitchFamily="34" charset="0"/>
                <a:ea typeface="Libre Baskerville" pitchFamily="34" charset="-122"/>
                <a:cs typeface="Libre Baskerville" pitchFamily="34" charset="-120"/>
              </a:rPr>
              <a:t>Preprocess &amp; Analyze</a:t>
            </a:r>
            <a:endParaRPr lang="en-US" sz="1350" dirty="0"/>
          </a:p>
        </p:txBody>
      </p:sp>
      <p:sp>
        <p:nvSpPr>
          <p:cNvPr id="11" name="Text 4"/>
          <p:cNvSpPr/>
          <p:nvPr/>
        </p:nvSpPr>
        <p:spPr>
          <a:xfrm>
            <a:off x="11487057" y="6062851"/>
            <a:ext cx="1934774" cy="226909"/>
          </a:xfrm>
          <a:prstGeom prst="rect">
            <a:avLst/>
          </a:prstGeom>
          <a:noFill/>
          <a:ln/>
        </p:spPr>
        <p:txBody>
          <a:bodyPr wrap="none" lIns="0" tIns="0" rIns="0" bIns="0" rtlCol="0" anchor="t"/>
          <a:lstStyle/>
          <a:p>
            <a:pPr marL="0" indent="0" algn="ctr">
              <a:lnSpc>
                <a:spcPts val="1650"/>
              </a:lnSpc>
              <a:buNone/>
            </a:pPr>
            <a:r>
              <a:rPr lang="en-US" sz="1350" dirty="0">
                <a:solidFill>
                  <a:srgbClr val="454240"/>
                </a:solidFill>
                <a:latin typeface="Libre Baskerville" pitchFamily="34" charset="0"/>
                <a:ea typeface="Libre Baskerville" pitchFamily="34" charset="-122"/>
                <a:cs typeface="Libre Baskerville" pitchFamily="34" charset="-120"/>
              </a:rPr>
              <a:t>AI Predictive Models</a:t>
            </a:r>
            <a:endParaRPr lang="en-US" sz="1350" dirty="0"/>
          </a:p>
        </p:txBody>
      </p:sp>
      <p:sp>
        <p:nvSpPr>
          <p:cNvPr id="13" name="Text 5"/>
          <p:cNvSpPr/>
          <p:nvPr/>
        </p:nvSpPr>
        <p:spPr>
          <a:xfrm>
            <a:off x="7534185" y="6950316"/>
            <a:ext cx="2030958" cy="226908"/>
          </a:xfrm>
          <a:prstGeom prst="rect">
            <a:avLst/>
          </a:prstGeom>
          <a:noFill/>
          <a:ln/>
        </p:spPr>
        <p:txBody>
          <a:bodyPr wrap="none" lIns="0" tIns="0" rIns="0" bIns="0" rtlCol="0" anchor="t"/>
          <a:lstStyle/>
          <a:p>
            <a:pPr marL="0" indent="0" algn="ctr">
              <a:lnSpc>
                <a:spcPts val="1650"/>
              </a:lnSpc>
              <a:buNone/>
            </a:pPr>
            <a:r>
              <a:rPr lang="en-US" sz="1350" dirty="0">
                <a:solidFill>
                  <a:srgbClr val="454240"/>
                </a:solidFill>
                <a:latin typeface="Libre Baskerville" pitchFamily="34" charset="0"/>
                <a:ea typeface="Libre Baskerville" pitchFamily="34" charset="-122"/>
                <a:cs typeface="Libre Baskerville" pitchFamily="34" charset="-120"/>
              </a:rPr>
              <a:t>Decisions &amp; Feedback</a:t>
            </a:r>
            <a:endParaRPr lang="en-US" sz="1350" dirty="0"/>
          </a:p>
        </p:txBody>
      </p:sp>
      <p:sp>
        <p:nvSpPr>
          <p:cNvPr id="6" name="TextBox 5"/>
          <p:cNvSpPr txBox="1"/>
          <p:nvPr/>
        </p:nvSpPr>
        <p:spPr>
          <a:xfrm>
            <a:off x="12562604" y="7616670"/>
            <a:ext cx="1963624" cy="612929"/>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3556115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2347" y="690563"/>
            <a:ext cx="8668107" cy="609243"/>
          </a:xfrm>
          <a:prstGeom prst="rect">
            <a:avLst/>
          </a:prstGeom>
          <a:noFill/>
          <a:ln/>
        </p:spPr>
        <p:txBody>
          <a:bodyPr wrap="none" lIns="0" tIns="0" rIns="0" bIns="0" rtlCol="0" anchor="t"/>
          <a:lstStyle/>
          <a:p>
            <a:pPr marL="0" indent="0" algn="l">
              <a:lnSpc>
                <a:spcPts val="4750"/>
              </a:lnSpc>
              <a:buNone/>
            </a:pPr>
            <a:r>
              <a:rPr lang="en-US" sz="3800" dirty="0">
                <a:solidFill>
                  <a:srgbClr val="5C4E3D"/>
                </a:solidFill>
                <a:latin typeface="Libre Baskerville" pitchFamily="34" charset="0"/>
                <a:ea typeface="Libre Baskerville" pitchFamily="34" charset="-122"/>
                <a:cs typeface="Libre Baskerville" pitchFamily="34" charset="-120"/>
              </a:rPr>
              <a:t>How Kisan DSS Works for Farmers</a:t>
            </a:r>
            <a:endParaRPr lang="en-US" sz="3800" dirty="0"/>
          </a:p>
        </p:txBody>
      </p:sp>
      <p:sp>
        <p:nvSpPr>
          <p:cNvPr id="3" name="Text 1"/>
          <p:cNvSpPr/>
          <p:nvPr/>
        </p:nvSpPr>
        <p:spPr>
          <a:xfrm>
            <a:off x="682347" y="1689616"/>
            <a:ext cx="13265706" cy="311825"/>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A seamless journey from raw data to intelligent recommendations, designed specifically for smallholder farmers</a:t>
            </a:r>
            <a:endParaRPr lang="en-US" sz="1500" dirty="0"/>
          </a:p>
        </p:txBody>
      </p:sp>
      <p:sp>
        <p:nvSpPr>
          <p:cNvPr id="4" name="Text 2"/>
          <p:cNvSpPr/>
          <p:nvPr/>
        </p:nvSpPr>
        <p:spPr>
          <a:xfrm>
            <a:off x="682347" y="2220754"/>
            <a:ext cx="194905" cy="243602"/>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Libre Baskerville Light" pitchFamily="34" charset="0"/>
                <a:ea typeface="Libre Baskerville Light" pitchFamily="34" charset="-122"/>
                <a:cs typeface="Libre Baskerville Light" pitchFamily="34" charset="-120"/>
              </a:rPr>
              <a:t>01</a:t>
            </a:r>
            <a:endParaRPr lang="en-US" sz="1500" dirty="0"/>
          </a:p>
        </p:txBody>
      </p:sp>
      <p:sp>
        <p:nvSpPr>
          <p:cNvPr id="5" name="Shape 3"/>
          <p:cNvSpPr/>
          <p:nvPr/>
        </p:nvSpPr>
        <p:spPr>
          <a:xfrm>
            <a:off x="682347" y="2529126"/>
            <a:ext cx="6535341" cy="22860"/>
          </a:xfrm>
          <a:prstGeom prst="rect">
            <a:avLst/>
          </a:prstGeom>
          <a:solidFill>
            <a:srgbClr val="B88E23"/>
          </a:solidFill>
          <a:ln/>
        </p:spPr>
      </p:sp>
      <p:sp>
        <p:nvSpPr>
          <p:cNvPr id="6" name="Text 4"/>
          <p:cNvSpPr/>
          <p:nvPr/>
        </p:nvSpPr>
        <p:spPr>
          <a:xfrm>
            <a:off x="682347" y="2672239"/>
            <a:ext cx="6352298" cy="304562"/>
          </a:xfrm>
          <a:prstGeom prst="rect">
            <a:avLst/>
          </a:prstGeom>
          <a:noFill/>
          <a:ln/>
        </p:spPr>
        <p:txBody>
          <a:bodyPr wrap="none" lIns="0" tIns="0" rIns="0" bIns="0" rtlCol="0" anchor="t"/>
          <a:lstStyle/>
          <a:p>
            <a:pPr marL="0" indent="0" algn="l">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Data </a:t>
            </a:r>
            <a:r>
              <a:rPr lang="en-US" sz="1900" dirty="0" smtClean="0">
                <a:solidFill>
                  <a:srgbClr val="454240"/>
                </a:solidFill>
                <a:latin typeface="Libre Baskerville" pitchFamily="34" charset="0"/>
                <a:ea typeface="Libre Baskerville" pitchFamily="34" charset="-122"/>
                <a:cs typeface="Libre Baskerville" pitchFamily="34" charset="-120"/>
              </a:rPr>
              <a:t>Collection – </a:t>
            </a:r>
            <a:r>
              <a:rPr lang="en-US" dirty="0" err="1" smtClean="0">
                <a:solidFill>
                  <a:srgbClr val="454240"/>
                </a:solidFill>
                <a:ea typeface="Libre Baskerville" pitchFamily="34" charset="-122"/>
                <a:cs typeface="Libre Baskerville" pitchFamily="34" charset="-120"/>
              </a:rPr>
              <a:t>Agmarket</a:t>
            </a:r>
            <a:r>
              <a:rPr lang="en-US" dirty="0" smtClean="0">
                <a:solidFill>
                  <a:srgbClr val="454240"/>
                </a:solidFill>
                <a:ea typeface="Libre Baskerville" pitchFamily="34" charset="-122"/>
                <a:cs typeface="Libre Baskerville" pitchFamily="34" charset="-120"/>
              </a:rPr>
              <a:t>, data.gov.in</a:t>
            </a:r>
            <a:endParaRPr lang="en-US" sz="1900" dirty="0"/>
          </a:p>
        </p:txBody>
      </p:sp>
      <p:sp>
        <p:nvSpPr>
          <p:cNvPr id="7" name="Text 5"/>
          <p:cNvSpPr/>
          <p:nvPr/>
        </p:nvSpPr>
        <p:spPr>
          <a:xfrm>
            <a:off x="682347" y="3093720"/>
            <a:ext cx="6535341" cy="623649"/>
          </a:xfrm>
          <a:prstGeom prst="rect">
            <a:avLst/>
          </a:prstGeom>
          <a:noFill/>
          <a:ln/>
        </p:spPr>
        <p:txBody>
          <a:bodyPr wrap="squar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Real-time aggregation of weather patterns, soil conditions, government schemes, and market prices from trusted APIs and official sources</a:t>
            </a:r>
            <a:endParaRPr lang="en-US" sz="1500" dirty="0"/>
          </a:p>
        </p:txBody>
      </p:sp>
      <p:sp>
        <p:nvSpPr>
          <p:cNvPr id="8" name="Text 6"/>
          <p:cNvSpPr/>
          <p:nvPr/>
        </p:nvSpPr>
        <p:spPr>
          <a:xfrm>
            <a:off x="7412593" y="2220754"/>
            <a:ext cx="194905" cy="243602"/>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Libre Baskerville Light" pitchFamily="34" charset="0"/>
                <a:ea typeface="Libre Baskerville Light" pitchFamily="34" charset="-122"/>
                <a:cs typeface="Libre Baskerville Light" pitchFamily="34" charset="-120"/>
              </a:rPr>
              <a:t>02</a:t>
            </a:r>
            <a:endParaRPr lang="en-US" sz="1500" dirty="0"/>
          </a:p>
        </p:txBody>
      </p:sp>
      <p:sp>
        <p:nvSpPr>
          <p:cNvPr id="9" name="Shape 7"/>
          <p:cNvSpPr/>
          <p:nvPr/>
        </p:nvSpPr>
        <p:spPr>
          <a:xfrm>
            <a:off x="7412593" y="2529126"/>
            <a:ext cx="6535460" cy="22860"/>
          </a:xfrm>
          <a:prstGeom prst="rect">
            <a:avLst/>
          </a:prstGeom>
          <a:solidFill>
            <a:srgbClr val="B88E23"/>
          </a:solidFill>
          <a:ln/>
        </p:spPr>
      </p:sp>
      <p:sp>
        <p:nvSpPr>
          <p:cNvPr id="10" name="Text 8"/>
          <p:cNvSpPr/>
          <p:nvPr/>
        </p:nvSpPr>
        <p:spPr>
          <a:xfrm>
            <a:off x="7412593" y="2672238"/>
            <a:ext cx="5752689" cy="333849"/>
          </a:xfrm>
          <a:prstGeom prst="rect">
            <a:avLst/>
          </a:prstGeom>
          <a:noFill/>
          <a:ln/>
        </p:spPr>
        <p:txBody>
          <a:bodyPr wrap="none" lIns="0" tIns="0" rIns="0" bIns="0" rtlCol="0" anchor="t"/>
          <a:lstStyle/>
          <a:p>
            <a:pPr marL="0" indent="0" algn="l">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Data </a:t>
            </a:r>
            <a:r>
              <a:rPr lang="en-US" sz="1900" dirty="0" smtClean="0">
                <a:solidFill>
                  <a:srgbClr val="454240"/>
                </a:solidFill>
                <a:latin typeface="Libre Baskerville" pitchFamily="34" charset="0"/>
                <a:ea typeface="Libre Baskerville" pitchFamily="34" charset="-122"/>
                <a:cs typeface="Libre Baskerville" pitchFamily="34" charset="-120"/>
              </a:rPr>
              <a:t>Processing – </a:t>
            </a:r>
            <a:r>
              <a:rPr lang="en-US" sz="1600" dirty="0" smtClean="0">
                <a:solidFill>
                  <a:srgbClr val="454240"/>
                </a:solidFill>
                <a:ea typeface="Libre Baskerville" pitchFamily="34" charset="-122"/>
                <a:cs typeface="Libre Baskerville" pitchFamily="34" charset="-120"/>
              </a:rPr>
              <a:t>Row data to Processed data</a:t>
            </a:r>
            <a:endParaRPr lang="en-US" sz="1900" dirty="0"/>
          </a:p>
        </p:txBody>
      </p:sp>
      <p:sp>
        <p:nvSpPr>
          <p:cNvPr id="11" name="Text 9"/>
          <p:cNvSpPr/>
          <p:nvPr/>
        </p:nvSpPr>
        <p:spPr>
          <a:xfrm>
            <a:off x="7412593" y="3093720"/>
            <a:ext cx="6535460" cy="623649"/>
          </a:xfrm>
          <a:prstGeom prst="rect">
            <a:avLst/>
          </a:prstGeom>
          <a:noFill/>
          <a:ln/>
        </p:spPr>
        <p:txBody>
          <a:bodyPr wrap="squar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Advanced cleaning and normalization ensures data quality and consistency for accurate analysis and reliable machine learning training</a:t>
            </a:r>
            <a:endParaRPr lang="en-US" sz="1500" dirty="0"/>
          </a:p>
        </p:txBody>
      </p:sp>
      <p:sp>
        <p:nvSpPr>
          <p:cNvPr id="12" name="Text 10"/>
          <p:cNvSpPr/>
          <p:nvPr/>
        </p:nvSpPr>
        <p:spPr>
          <a:xfrm>
            <a:off x="682347" y="4058483"/>
            <a:ext cx="194905" cy="243602"/>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Libre Baskerville Light" pitchFamily="34" charset="0"/>
                <a:ea typeface="Libre Baskerville Light" pitchFamily="34" charset="-122"/>
                <a:cs typeface="Libre Baskerville Light" pitchFamily="34" charset="-120"/>
              </a:rPr>
              <a:t>03</a:t>
            </a:r>
            <a:endParaRPr lang="en-US" sz="1500" dirty="0"/>
          </a:p>
        </p:txBody>
      </p:sp>
      <p:sp>
        <p:nvSpPr>
          <p:cNvPr id="13" name="Shape 11"/>
          <p:cNvSpPr/>
          <p:nvPr/>
        </p:nvSpPr>
        <p:spPr>
          <a:xfrm>
            <a:off x="682347" y="4366855"/>
            <a:ext cx="6535341" cy="22860"/>
          </a:xfrm>
          <a:prstGeom prst="rect">
            <a:avLst/>
          </a:prstGeom>
          <a:solidFill>
            <a:srgbClr val="B88E23"/>
          </a:solidFill>
          <a:ln/>
        </p:spPr>
      </p:sp>
      <p:sp>
        <p:nvSpPr>
          <p:cNvPr id="14" name="Text 12"/>
          <p:cNvSpPr/>
          <p:nvPr/>
        </p:nvSpPr>
        <p:spPr>
          <a:xfrm>
            <a:off x="682347" y="4509967"/>
            <a:ext cx="3785744" cy="333851"/>
          </a:xfrm>
          <a:prstGeom prst="rect">
            <a:avLst/>
          </a:prstGeom>
          <a:noFill/>
          <a:ln/>
        </p:spPr>
        <p:txBody>
          <a:bodyPr wrap="none" lIns="0" tIns="0" rIns="0" bIns="0" rtlCol="0" anchor="t"/>
          <a:lstStyle/>
          <a:p>
            <a:pPr marL="0" indent="0" algn="l">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AI </a:t>
            </a:r>
            <a:r>
              <a:rPr lang="en-US" sz="1900" dirty="0" smtClean="0">
                <a:solidFill>
                  <a:srgbClr val="454240"/>
                </a:solidFill>
                <a:latin typeface="Libre Baskerville" pitchFamily="34" charset="0"/>
                <a:ea typeface="Libre Baskerville" pitchFamily="34" charset="-122"/>
                <a:cs typeface="Libre Baskerville" pitchFamily="34" charset="-120"/>
              </a:rPr>
              <a:t>Analysis – </a:t>
            </a:r>
            <a:r>
              <a:rPr lang="en-US" sz="1600" dirty="0" smtClean="0">
                <a:solidFill>
                  <a:srgbClr val="454240"/>
                </a:solidFill>
                <a:ea typeface="Libre Baskerville" pitchFamily="34" charset="-122"/>
                <a:cs typeface="Libre Baskerville" pitchFamily="34" charset="-120"/>
              </a:rPr>
              <a:t>Random Forest</a:t>
            </a:r>
            <a:endParaRPr lang="en-US" sz="1900" dirty="0"/>
          </a:p>
        </p:txBody>
      </p:sp>
      <p:sp>
        <p:nvSpPr>
          <p:cNvPr id="15" name="Text 13"/>
          <p:cNvSpPr/>
          <p:nvPr/>
        </p:nvSpPr>
        <p:spPr>
          <a:xfrm>
            <a:off x="682347" y="4931450"/>
            <a:ext cx="6535341" cy="623649"/>
          </a:xfrm>
          <a:prstGeom prst="rect">
            <a:avLst/>
          </a:prstGeom>
          <a:noFill/>
          <a:ln/>
        </p:spPr>
        <p:txBody>
          <a:bodyPr wrap="squar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Machine learning models predict crop profitability, forecast price trends, and identify optimal farming decisions based on local conditions</a:t>
            </a:r>
            <a:endParaRPr lang="en-US" sz="1500" dirty="0"/>
          </a:p>
        </p:txBody>
      </p:sp>
      <p:sp>
        <p:nvSpPr>
          <p:cNvPr id="16" name="Text 14"/>
          <p:cNvSpPr/>
          <p:nvPr/>
        </p:nvSpPr>
        <p:spPr>
          <a:xfrm>
            <a:off x="7412593" y="4058483"/>
            <a:ext cx="194905" cy="243602"/>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Libre Baskerville Light" pitchFamily="34" charset="0"/>
                <a:ea typeface="Libre Baskerville Light" pitchFamily="34" charset="-122"/>
                <a:cs typeface="Libre Baskerville Light" pitchFamily="34" charset="-120"/>
              </a:rPr>
              <a:t>04</a:t>
            </a:r>
            <a:endParaRPr lang="en-US" sz="1500" dirty="0"/>
          </a:p>
        </p:txBody>
      </p:sp>
      <p:sp>
        <p:nvSpPr>
          <p:cNvPr id="17" name="Shape 15"/>
          <p:cNvSpPr/>
          <p:nvPr/>
        </p:nvSpPr>
        <p:spPr>
          <a:xfrm>
            <a:off x="7412593" y="4366855"/>
            <a:ext cx="6535460" cy="22860"/>
          </a:xfrm>
          <a:prstGeom prst="rect">
            <a:avLst/>
          </a:prstGeom>
          <a:solidFill>
            <a:srgbClr val="B88E23"/>
          </a:solidFill>
          <a:ln/>
        </p:spPr>
      </p:sp>
      <p:sp>
        <p:nvSpPr>
          <p:cNvPr id="18" name="Text 16"/>
          <p:cNvSpPr/>
          <p:nvPr/>
        </p:nvSpPr>
        <p:spPr>
          <a:xfrm>
            <a:off x="7412593" y="4509968"/>
            <a:ext cx="6535460" cy="333850"/>
          </a:xfrm>
          <a:prstGeom prst="rect">
            <a:avLst/>
          </a:prstGeom>
          <a:noFill/>
          <a:ln/>
        </p:spPr>
        <p:txBody>
          <a:bodyPr wrap="none" lIns="0" tIns="0" rIns="0" bIns="0" rtlCol="0" anchor="t"/>
          <a:lstStyle/>
          <a:p>
            <a:pPr marL="0" indent="0" algn="l">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Smart </a:t>
            </a:r>
            <a:r>
              <a:rPr lang="en-US" sz="1900" dirty="0" smtClean="0">
                <a:solidFill>
                  <a:srgbClr val="454240"/>
                </a:solidFill>
                <a:latin typeface="Libre Baskerville" pitchFamily="34" charset="0"/>
                <a:ea typeface="Libre Baskerville" pitchFamily="34" charset="-122"/>
                <a:cs typeface="Libre Baskerville" pitchFamily="34" charset="-120"/>
              </a:rPr>
              <a:t>Recommendations – </a:t>
            </a:r>
            <a:r>
              <a:rPr lang="en-US" sz="1600" dirty="0" smtClean="0">
                <a:solidFill>
                  <a:srgbClr val="454240"/>
                </a:solidFill>
                <a:ea typeface="Libre Baskerville" pitchFamily="34" charset="-122"/>
                <a:cs typeface="Libre Baskerville" pitchFamily="34" charset="-120"/>
              </a:rPr>
              <a:t>ML Models </a:t>
            </a:r>
            <a:r>
              <a:rPr lang="en-US" sz="1900" dirty="0" smtClean="0">
                <a:solidFill>
                  <a:srgbClr val="454240"/>
                </a:solidFill>
                <a:ea typeface="Libre Baskerville" pitchFamily="34" charset="-122"/>
                <a:cs typeface="Libre Baskerville" pitchFamily="34" charset="-120"/>
              </a:rPr>
              <a:t>+ </a:t>
            </a:r>
            <a:r>
              <a:rPr lang="en-US" sz="1600" dirty="0" smtClean="0">
                <a:solidFill>
                  <a:srgbClr val="454240"/>
                </a:solidFill>
                <a:ea typeface="Libre Baskerville" pitchFamily="34" charset="-122"/>
                <a:cs typeface="Libre Baskerville" pitchFamily="34" charset="-120"/>
              </a:rPr>
              <a:t>Gemini API</a:t>
            </a:r>
            <a:endParaRPr lang="en-US" sz="1600" dirty="0"/>
          </a:p>
        </p:txBody>
      </p:sp>
      <p:sp>
        <p:nvSpPr>
          <p:cNvPr id="19" name="Text 17"/>
          <p:cNvSpPr/>
          <p:nvPr/>
        </p:nvSpPr>
        <p:spPr>
          <a:xfrm>
            <a:off x="7412593" y="4931450"/>
            <a:ext cx="6535460" cy="623649"/>
          </a:xfrm>
          <a:prstGeom prst="rect">
            <a:avLst/>
          </a:prstGeom>
          <a:noFill/>
          <a:ln/>
        </p:spPr>
        <p:txBody>
          <a:bodyPr wrap="squar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Personalized guidance on when to sow, how to cultivate, optimal harvest timing, and best selling strategies for maximum returns</a:t>
            </a:r>
            <a:endParaRPr lang="en-US" sz="1500" dirty="0"/>
          </a:p>
        </p:txBody>
      </p:sp>
      <p:sp>
        <p:nvSpPr>
          <p:cNvPr id="20" name="Text 18"/>
          <p:cNvSpPr/>
          <p:nvPr/>
        </p:nvSpPr>
        <p:spPr>
          <a:xfrm>
            <a:off x="682347" y="5896213"/>
            <a:ext cx="194905" cy="243602"/>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Libre Baskerville Light" pitchFamily="34" charset="0"/>
                <a:ea typeface="Libre Baskerville Light" pitchFamily="34" charset="-122"/>
                <a:cs typeface="Libre Baskerville Light" pitchFamily="34" charset="-120"/>
              </a:rPr>
              <a:t>05</a:t>
            </a:r>
            <a:endParaRPr lang="en-US" sz="1500" dirty="0"/>
          </a:p>
        </p:txBody>
      </p:sp>
      <p:sp>
        <p:nvSpPr>
          <p:cNvPr id="21" name="Shape 19"/>
          <p:cNvSpPr/>
          <p:nvPr/>
        </p:nvSpPr>
        <p:spPr>
          <a:xfrm>
            <a:off x="682347" y="6204585"/>
            <a:ext cx="6535341" cy="22860"/>
          </a:xfrm>
          <a:prstGeom prst="rect">
            <a:avLst/>
          </a:prstGeom>
          <a:solidFill>
            <a:srgbClr val="B88E23"/>
          </a:solidFill>
          <a:ln/>
        </p:spPr>
      </p:sp>
      <p:sp>
        <p:nvSpPr>
          <p:cNvPr id="22" name="Text 20"/>
          <p:cNvSpPr/>
          <p:nvPr/>
        </p:nvSpPr>
        <p:spPr>
          <a:xfrm>
            <a:off x="682347" y="6347698"/>
            <a:ext cx="5167735" cy="304562"/>
          </a:xfrm>
          <a:prstGeom prst="rect">
            <a:avLst/>
          </a:prstGeom>
          <a:noFill/>
          <a:ln/>
        </p:spPr>
        <p:txBody>
          <a:bodyPr wrap="none" lIns="0" tIns="0" rIns="0" bIns="0" rtlCol="0" anchor="t"/>
          <a:lstStyle/>
          <a:p>
            <a:pPr marL="0" indent="0" algn="l">
              <a:lnSpc>
                <a:spcPts val="2350"/>
              </a:lnSpc>
              <a:buNone/>
            </a:pPr>
            <a:r>
              <a:rPr lang="en-US" sz="1900" dirty="0">
                <a:solidFill>
                  <a:srgbClr val="454240"/>
                </a:solidFill>
                <a:latin typeface="Libre Baskerville" pitchFamily="34" charset="0"/>
                <a:ea typeface="Libre Baskerville" pitchFamily="34" charset="-122"/>
                <a:cs typeface="Libre Baskerville" pitchFamily="34" charset="-120"/>
              </a:rPr>
              <a:t>Voice-Enabled </a:t>
            </a:r>
            <a:r>
              <a:rPr lang="en-US" sz="1900" dirty="0" smtClean="0">
                <a:solidFill>
                  <a:srgbClr val="454240"/>
                </a:solidFill>
                <a:latin typeface="Libre Baskerville" pitchFamily="34" charset="0"/>
                <a:ea typeface="Libre Baskerville" pitchFamily="34" charset="-122"/>
                <a:cs typeface="Libre Baskerville" pitchFamily="34" charset="-120"/>
              </a:rPr>
              <a:t>Access – </a:t>
            </a:r>
            <a:r>
              <a:rPr lang="en-US" sz="1600" dirty="0" smtClean="0">
                <a:solidFill>
                  <a:srgbClr val="454240"/>
                </a:solidFill>
                <a:ea typeface="Libre Baskerville" pitchFamily="34" charset="-122"/>
                <a:cs typeface="Libre Baskerville" pitchFamily="34" charset="-120"/>
              </a:rPr>
              <a:t>Web Speech API</a:t>
            </a:r>
            <a:endParaRPr lang="en-US" sz="1900" dirty="0"/>
          </a:p>
        </p:txBody>
      </p:sp>
      <p:sp>
        <p:nvSpPr>
          <p:cNvPr id="23" name="Text 21"/>
          <p:cNvSpPr/>
          <p:nvPr/>
        </p:nvSpPr>
        <p:spPr>
          <a:xfrm>
            <a:off x="682347" y="6769179"/>
            <a:ext cx="6535341" cy="623649"/>
          </a:xfrm>
          <a:prstGeom prst="rect">
            <a:avLst/>
          </a:prstGeom>
          <a:noFill/>
          <a:ln/>
        </p:spPr>
        <p:txBody>
          <a:bodyPr wrap="squar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Multilingual voice chatbot delivers recommendations directly to farmers in their preferred language, bridging the digital divide</a:t>
            </a:r>
            <a:endParaRPr lang="en-US" sz="1500" dirty="0"/>
          </a:p>
        </p:txBody>
      </p:sp>
      <p:sp>
        <p:nvSpPr>
          <p:cNvPr id="24" name="Text 22"/>
          <p:cNvSpPr/>
          <p:nvPr/>
        </p:nvSpPr>
        <p:spPr>
          <a:xfrm>
            <a:off x="7412593" y="5896213"/>
            <a:ext cx="194905" cy="243602"/>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Libre Baskerville Light" pitchFamily="34" charset="0"/>
                <a:ea typeface="Libre Baskerville Light" pitchFamily="34" charset="-122"/>
                <a:cs typeface="Libre Baskerville Light" pitchFamily="34" charset="-120"/>
              </a:rPr>
              <a:t>06</a:t>
            </a:r>
            <a:endParaRPr lang="en-US" sz="1500" dirty="0"/>
          </a:p>
        </p:txBody>
      </p:sp>
      <p:sp>
        <p:nvSpPr>
          <p:cNvPr id="25" name="Shape 23"/>
          <p:cNvSpPr/>
          <p:nvPr/>
        </p:nvSpPr>
        <p:spPr>
          <a:xfrm>
            <a:off x="7412593" y="6204585"/>
            <a:ext cx="6535460" cy="22860"/>
          </a:xfrm>
          <a:prstGeom prst="rect">
            <a:avLst/>
          </a:prstGeom>
          <a:solidFill>
            <a:srgbClr val="B88E23"/>
          </a:solidFill>
          <a:ln/>
        </p:spPr>
      </p:sp>
      <p:sp>
        <p:nvSpPr>
          <p:cNvPr id="26" name="Text 24"/>
          <p:cNvSpPr/>
          <p:nvPr/>
        </p:nvSpPr>
        <p:spPr>
          <a:xfrm>
            <a:off x="7412593" y="6347697"/>
            <a:ext cx="7093116" cy="333851"/>
          </a:xfrm>
          <a:prstGeom prst="rect">
            <a:avLst/>
          </a:prstGeom>
          <a:noFill/>
          <a:ln/>
        </p:spPr>
        <p:txBody>
          <a:bodyPr wrap="none" lIns="0" tIns="0" rIns="0" bIns="0" rtlCol="0" anchor="t"/>
          <a:lstStyle/>
          <a:p>
            <a:pPr marL="0" indent="0" algn="l">
              <a:lnSpc>
                <a:spcPts val="2350"/>
              </a:lnSpc>
              <a:buNone/>
            </a:pPr>
            <a:r>
              <a:rPr lang="en-US" sz="1900" dirty="0" smtClean="0">
                <a:solidFill>
                  <a:srgbClr val="454240"/>
                </a:solidFill>
                <a:latin typeface="Libre Baskerville" pitchFamily="34" charset="0"/>
                <a:ea typeface="Libre Baskerville" pitchFamily="34" charset="-122"/>
                <a:cs typeface="Libre Baskerville" pitchFamily="34" charset="-120"/>
              </a:rPr>
              <a:t>APIs Integration – </a:t>
            </a:r>
            <a:r>
              <a:rPr lang="en-US" sz="1600" dirty="0" smtClean="0">
                <a:solidFill>
                  <a:srgbClr val="454240"/>
                </a:solidFill>
                <a:ea typeface="Libre Baskerville" pitchFamily="34" charset="-122"/>
                <a:cs typeface="Libre Baskerville" pitchFamily="34" charset="-120"/>
              </a:rPr>
              <a:t>OSRM, Daily Fuel Price, Open Weather Map , Gemini API</a:t>
            </a:r>
            <a:endParaRPr lang="en-US" sz="1900" dirty="0"/>
          </a:p>
        </p:txBody>
      </p:sp>
      <p:sp>
        <p:nvSpPr>
          <p:cNvPr id="27" name="Text 25"/>
          <p:cNvSpPr/>
          <p:nvPr/>
        </p:nvSpPr>
        <p:spPr>
          <a:xfrm>
            <a:off x="7412593" y="6769179"/>
            <a:ext cx="6535460" cy="623649"/>
          </a:xfrm>
          <a:prstGeom prst="rect">
            <a:avLst/>
          </a:prstGeom>
          <a:noFill/>
          <a:ln/>
        </p:spPr>
        <p:txBody>
          <a:bodyPr wrap="squar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Feedback loops and real-world outcomes refine model </a:t>
            </a:r>
            <a:r>
              <a:rPr lang="en-US" sz="1500" dirty="0" smtClean="0">
                <a:solidFill>
                  <a:srgbClr val="454240"/>
                </a:solidFill>
                <a:latin typeface="DM Sans" pitchFamily="34" charset="0"/>
                <a:ea typeface="DM Sans" pitchFamily="34" charset="-122"/>
                <a:cs typeface="DM Sans" pitchFamily="34" charset="-120"/>
              </a:rPr>
              <a:t>accuracy.</a:t>
            </a:r>
            <a:endParaRPr lang="en-US" sz="1500" dirty="0"/>
          </a:p>
        </p:txBody>
      </p:sp>
      <p:sp>
        <p:nvSpPr>
          <p:cNvPr id="28" name="TextBox 27"/>
          <p:cNvSpPr txBox="1"/>
          <p:nvPr/>
        </p:nvSpPr>
        <p:spPr>
          <a:xfrm>
            <a:off x="12674278" y="7704004"/>
            <a:ext cx="1956122" cy="567159"/>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5787476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7411578" y="6430804"/>
            <a:ext cx="6920744" cy="1097280"/>
          </a:xfrm>
          <a:prstGeom prst="rect">
            <a:avLst/>
          </a:prstGeom>
          <a:solidFill>
            <a:schemeClr val="accent6">
              <a:lumMod val="20000"/>
              <a:lumOff val="80000"/>
            </a:schemeClr>
          </a:solidFill>
        </p:spPr>
        <p:txBody>
          <a:bodyPr wrap="square" rtlCol="0">
            <a:spAutoFit/>
          </a:bodyPr>
          <a:lstStyle/>
          <a:p>
            <a:endParaRPr lang="en-IN" dirty="0"/>
          </a:p>
        </p:txBody>
      </p:sp>
      <p:sp>
        <p:nvSpPr>
          <p:cNvPr id="49" name="TextBox 48"/>
          <p:cNvSpPr txBox="1"/>
          <p:nvPr/>
        </p:nvSpPr>
        <p:spPr>
          <a:xfrm>
            <a:off x="324091" y="6430804"/>
            <a:ext cx="6920744" cy="1097280"/>
          </a:xfrm>
          <a:prstGeom prst="rect">
            <a:avLst/>
          </a:prstGeom>
          <a:solidFill>
            <a:schemeClr val="accent6">
              <a:lumMod val="20000"/>
              <a:lumOff val="80000"/>
            </a:schemeClr>
          </a:solidFill>
        </p:spPr>
        <p:txBody>
          <a:bodyPr wrap="square" rtlCol="0">
            <a:spAutoFit/>
          </a:bodyPr>
          <a:lstStyle/>
          <a:p>
            <a:endParaRPr lang="en-IN" dirty="0"/>
          </a:p>
        </p:txBody>
      </p:sp>
      <p:sp>
        <p:nvSpPr>
          <p:cNvPr id="2" name="Text 0"/>
          <p:cNvSpPr/>
          <p:nvPr/>
        </p:nvSpPr>
        <p:spPr>
          <a:xfrm>
            <a:off x="492443" y="717352"/>
            <a:ext cx="3882271" cy="439698"/>
          </a:xfrm>
          <a:prstGeom prst="rect">
            <a:avLst/>
          </a:prstGeom>
          <a:noFill/>
          <a:ln/>
        </p:spPr>
        <p:txBody>
          <a:bodyPr wrap="none" lIns="0" tIns="0" rIns="0" bIns="0" rtlCol="0" anchor="t"/>
          <a:lstStyle/>
          <a:p>
            <a:pPr marL="0" indent="0" algn="l">
              <a:lnSpc>
                <a:spcPts val="3450"/>
              </a:lnSpc>
              <a:buNone/>
            </a:pPr>
            <a:r>
              <a:rPr lang="en-US" sz="2750" dirty="0">
                <a:solidFill>
                  <a:srgbClr val="5C4E3D"/>
                </a:solidFill>
                <a:latin typeface="Libre Baskerville" pitchFamily="34" charset="0"/>
                <a:ea typeface="Libre Baskerville" pitchFamily="34" charset="-122"/>
                <a:cs typeface="Libre Baskerville" pitchFamily="34" charset="-120"/>
              </a:rPr>
              <a:t>Kisan DSS Tech Stack</a:t>
            </a:r>
            <a:endParaRPr lang="en-US" sz="2750" dirty="0"/>
          </a:p>
        </p:txBody>
      </p:sp>
      <p:sp>
        <p:nvSpPr>
          <p:cNvPr id="3" name="Text 1"/>
          <p:cNvSpPr/>
          <p:nvPr/>
        </p:nvSpPr>
        <p:spPr>
          <a:xfrm>
            <a:off x="492443" y="1438394"/>
            <a:ext cx="13645515" cy="225147"/>
          </a:xfrm>
          <a:prstGeom prst="rect">
            <a:avLst/>
          </a:prstGeom>
          <a:noFill/>
          <a:ln/>
        </p:spPr>
        <p:txBody>
          <a:bodyPr wrap="none" lIns="0" tIns="0" rIns="0" bIns="0" rtlCol="0" anchor="t"/>
          <a:lstStyle/>
          <a:p>
            <a:pPr marL="0" indent="0" algn="l">
              <a:lnSpc>
                <a:spcPts val="1750"/>
              </a:lnSpc>
              <a:buNone/>
            </a:pPr>
            <a:r>
              <a:rPr lang="en-US" sz="1100" dirty="0">
                <a:solidFill>
                  <a:srgbClr val="454240"/>
                </a:solidFill>
                <a:latin typeface="DM Sans" pitchFamily="34" charset="0"/>
                <a:ea typeface="DM Sans" pitchFamily="34" charset="-122"/>
                <a:cs typeface="DM Sans" pitchFamily="34" charset="-120"/>
              </a:rPr>
              <a:t>Complete technology architecture powering AI-driven agricultural decision support for farmers across India.</a:t>
            </a:r>
            <a:endParaRPr lang="en-US" sz="1100" dirty="0"/>
          </a:p>
        </p:txBody>
      </p:sp>
      <p:sp>
        <p:nvSpPr>
          <p:cNvPr id="4" name="Shape 2"/>
          <p:cNvSpPr/>
          <p:nvPr/>
        </p:nvSpPr>
        <p:spPr>
          <a:xfrm>
            <a:off x="492443" y="1821775"/>
            <a:ext cx="6752392" cy="1388507"/>
          </a:xfrm>
          <a:prstGeom prst="roundRect">
            <a:avLst>
              <a:gd name="adj" fmla="val 4257"/>
            </a:avLst>
          </a:prstGeom>
          <a:solidFill>
            <a:srgbClr val="F7EDD4"/>
          </a:solidFill>
          <a:ln w="7620">
            <a:solidFill>
              <a:srgbClr val="DDD3BA"/>
            </a:solidFill>
            <a:prstDash val="solid"/>
          </a:ln>
        </p:spPr>
      </p:sp>
      <p:sp>
        <p:nvSpPr>
          <p:cNvPr id="7" name="Text 4"/>
          <p:cNvSpPr/>
          <p:nvPr/>
        </p:nvSpPr>
        <p:spPr>
          <a:xfrm>
            <a:off x="640675" y="2532698"/>
            <a:ext cx="2118479" cy="219789"/>
          </a:xfrm>
          <a:prstGeom prst="rect">
            <a:avLst/>
          </a:prstGeom>
          <a:noFill/>
          <a:ln/>
        </p:spPr>
        <p:txBody>
          <a:bodyPr wrap="none" lIns="0" tIns="0" rIns="0" bIns="0" rtlCol="0" anchor="t"/>
          <a:lstStyle/>
          <a:p>
            <a:pPr marL="0" indent="0" algn="l">
              <a:lnSpc>
                <a:spcPts val="1700"/>
              </a:lnSpc>
              <a:buNone/>
            </a:pPr>
            <a:r>
              <a:rPr lang="en-US" sz="1350" dirty="0">
                <a:solidFill>
                  <a:srgbClr val="454240"/>
                </a:solidFill>
                <a:latin typeface="Libre Baskerville" pitchFamily="34" charset="0"/>
                <a:ea typeface="Libre Baskerville" pitchFamily="34" charset="-122"/>
                <a:cs typeface="Libre Baskerville" pitchFamily="34" charset="-120"/>
              </a:rPr>
              <a:t>AI &amp; Machine Learning</a:t>
            </a:r>
            <a:endParaRPr lang="en-US" sz="1350" dirty="0"/>
          </a:p>
        </p:txBody>
      </p:sp>
      <p:sp>
        <p:nvSpPr>
          <p:cNvPr id="8" name="Text 5"/>
          <p:cNvSpPr/>
          <p:nvPr/>
        </p:nvSpPr>
        <p:spPr>
          <a:xfrm>
            <a:off x="640675" y="2836902"/>
            <a:ext cx="6455926" cy="225147"/>
          </a:xfrm>
          <a:prstGeom prst="rect">
            <a:avLst/>
          </a:prstGeom>
          <a:noFill/>
          <a:ln/>
        </p:spPr>
        <p:txBody>
          <a:bodyPr wrap="none" lIns="0" tIns="0" rIns="0" bIns="0" rtlCol="0" anchor="t"/>
          <a:lstStyle/>
          <a:p>
            <a:pPr marL="0" indent="0" algn="l">
              <a:lnSpc>
                <a:spcPts val="1750"/>
              </a:lnSpc>
              <a:buNone/>
            </a:pPr>
            <a:r>
              <a:rPr lang="en-US" sz="1100" dirty="0">
                <a:solidFill>
                  <a:srgbClr val="454240"/>
                </a:solidFill>
                <a:latin typeface="DM Sans" pitchFamily="34" charset="0"/>
                <a:ea typeface="DM Sans" pitchFamily="34" charset="-122"/>
                <a:cs typeface="DM Sans" pitchFamily="34" charset="-120"/>
              </a:rPr>
              <a:t>Python, Scikit-learn, Pandas, NumPy for predictive analytics and data processing.</a:t>
            </a:r>
            <a:endParaRPr lang="en-US" sz="1100" dirty="0"/>
          </a:p>
        </p:txBody>
      </p:sp>
      <p:sp>
        <p:nvSpPr>
          <p:cNvPr id="9" name="Shape 6"/>
          <p:cNvSpPr/>
          <p:nvPr/>
        </p:nvSpPr>
        <p:spPr>
          <a:xfrm>
            <a:off x="7385447" y="1821775"/>
            <a:ext cx="6752511" cy="1388507"/>
          </a:xfrm>
          <a:prstGeom prst="roundRect">
            <a:avLst>
              <a:gd name="adj" fmla="val 4257"/>
            </a:avLst>
          </a:prstGeom>
          <a:solidFill>
            <a:srgbClr val="F7EDD4"/>
          </a:solidFill>
          <a:ln w="7620">
            <a:solidFill>
              <a:srgbClr val="DDD3BA"/>
            </a:solidFill>
            <a:prstDash val="solid"/>
          </a:ln>
        </p:spPr>
      </p:sp>
      <p:sp>
        <p:nvSpPr>
          <p:cNvPr id="12" name="Text 8"/>
          <p:cNvSpPr/>
          <p:nvPr/>
        </p:nvSpPr>
        <p:spPr>
          <a:xfrm>
            <a:off x="7533680" y="2532698"/>
            <a:ext cx="1759029" cy="219789"/>
          </a:xfrm>
          <a:prstGeom prst="rect">
            <a:avLst/>
          </a:prstGeom>
          <a:noFill/>
          <a:ln/>
        </p:spPr>
        <p:txBody>
          <a:bodyPr wrap="none" lIns="0" tIns="0" rIns="0" bIns="0" rtlCol="0" anchor="t"/>
          <a:lstStyle/>
          <a:p>
            <a:pPr marL="0" indent="0" algn="l">
              <a:lnSpc>
                <a:spcPts val="1700"/>
              </a:lnSpc>
              <a:buNone/>
            </a:pPr>
            <a:r>
              <a:rPr lang="en-US" sz="1350" dirty="0">
                <a:solidFill>
                  <a:srgbClr val="454240"/>
                </a:solidFill>
                <a:latin typeface="Libre Baskerville" pitchFamily="34" charset="0"/>
                <a:ea typeface="Libre Baskerville" pitchFamily="34" charset="-122"/>
                <a:cs typeface="Libre Baskerville" pitchFamily="34" charset="-120"/>
              </a:rPr>
              <a:t>Database &amp; Storage</a:t>
            </a:r>
            <a:endParaRPr lang="en-US" sz="1350" dirty="0"/>
          </a:p>
        </p:txBody>
      </p:sp>
      <p:sp>
        <p:nvSpPr>
          <p:cNvPr id="13" name="Text 9"/>
          <p:cNvSpPr/>
          <p:nvPr/>
        </p:nvSpPr>
        <p:spPr>
          <a:xfrm>
            <a:off x="7533680" y="2836902"/>
            <a:ext cx="6456045" cy="225147"/>
          </a:xfrm>
          <a:prstGeom prst="rect">
            <a:avLst/>
          </a:prstGeom>
          <a:noFill/>
          <a:ln/>
        </p:spPr>
        <p:txBody>
          <a:bodyPr wrap="none" lIns="0" tIns="0" rIns="0" bIns="0" rtlCol="0" anchor="t"/>
          <a:lstStyle/>
          <a:p>
            <a:pPr marL="0" indent="0" algn="l">
              <a:lnSpc>
                <a:spcPts val="1750"/>
              </a:lnSpc>
              <a:buNone/>
            </a:pPr>
            <a:r>
              <a:rPr lang="en-US" sz="1100" dirty="0">
                <a:solidFill>
                  <a:srgbClr val="454240"/>
                </a:solidFill>
                <a:latin typeface="DM Sans" pitchFamily="34" charset="0"/>
                <a:ea typeface="DM Sans" pitchFamily="34" charset="-122"/>
                <a:cs typeface="DM Sans" pitchFamily="34" charset="-120"/>
              </a:rPr>
              <a:t>MongoDB for flexible, scalable data management and document-based architecture.</a:t>
            </a:r>
            <a:endParaRPr lang="en-US" sz="1100" dirty="0"/>
          </a:p>
        </p:txBody>
      </p:sp>
      <p:sp>
        <p:nvSpPr>
          <p:cNvPr id="14" name="Shape 10"/>
          <p:cNvSpPr/>
          <p:nvPr/>
        </p:nvSpPr>
        <p:spPr>
          <a:xfrm>
            <a:off x="492443" y="3350895"/>
            <a:ext cx="6752392" cy="1388507"/>
          </a:xfrm>
          <a:prstGeom prst="roundRect">
            <a:avLst>
              <a:gd name="adj" fmla="val 4257"/>
            </a:avLst>
          </a:prstGeom>
          <a:solidFill>
            <a:srgbClr val="F7EDD4"/>
          </a:solidFill>
          <a:ln w="7620">
            <a:solidFill>
              <a:srgbClr val="DDD3BA"/>
            </a:solidFill>
            <a:prstDash val="solid"/>
          </a:ln>
        </p:spPr>
      </p:sp>
      <p:sp>
        <p:nvSpPr>
          <p:cNvPr id="17" name="Text 12"/>
          <p:cNvSpPr/>
          <p:nvPr/>
        </p:nvSpPr>
        <p:spPr>
          <a:xfrm>
            <a:off x="640675" y="4061817"/>
            <a:ext cx="1759029" cy="219789"/>
          </a:xfrm>
          <a:prstGeom prst="rect">
            <a:avLst/>
          </a:prstGeom>
          <a:noFill/>
          <a:ln/>
        </p:spPr>
        <p:txBody>
          <a:bodyPr wrap="none" lIns="0" tIns="0" rIns="0" bIns="0" rtlCol="0" anchor="t"/>
          <a:lstStyle/>
          <a:p>
            <a:pPr marL="0" indent="0" algn="l">
              <a:lnSpc>
                <a:spcPts val="1700"/>
              </a:lnSpc>
              <a:buNone/>
            </a:pPr>
            <a:r>
              <a:rPr lang="en-US" sz="1350" dirty="0">
                <a:solidFill>
                  <a:srgbClr val="454240"/>
                </a:solidFill>
                <a:latin typeface="Libre Baskerville" pitchFamily="34" charset="0"/>
                <a:ea typeface="Libre Baskerville" pitchFamily="34" charset="-122"/>
                <a:cs typeface="Libre Baskerville" pitchFamily="34" charset="-120"/>
              </a:rPr>
              <a:t>Backend &amp; APIs</a:t>
            </a:r>
            <a:endParaRPr lang="en-US" sz="1350" dirty="0"/>
          </a:p>
        </p:txBody>
      </p:sp>
      <p:sp>
        <p:nvSpPr>
          <p:cNvPr id="18" name="Text 13"/>
          <p:cNvSpPr/>
          <p:nvPr/>
        </p:nvSpPr>
        <p:spPr>
          <a:xfrm>
            <a:off x="640675" y="4366022"/>
            <a:ext cx="6455926" cy="225147"/>
          </a:xfrm>
          <a:prstGeom prst="rect">
            <a:avLst/>
          </a:prstGeom>
          <a:noFill/>
          <a:ln/>
        </p:spPr>
        <p:txBody>
          <a:bodyPr wrap="none" lIns="0" tIns="0" rIns="0" bIns="0" rtlCol="0" anchor="t"/>
          <a:lstStyle/>
          <a:p>
            <a:pPr marL="0" indent="0" algn="l">
              <a:lnSpc>
                <a:spcPts val="1750"/>
              </a:lnSpc>
              <a:buNone/>
            </a:pPr>
            <a:r>
              <a:rPr lang="en-US" sz="1100" dirty="0">
                <a:solidFill>
                  <a:srgbClr val="454240"/>
                </a:solidFill>
                <a:latin typeface="DM Sans" pitchFamily="34" charset="0"/>
                <a:ea typeface="DM Sans" pitchFamily="34" charset="-122"/>
                <a:cs typeface="DM Sans" pitchFamily="34" charset="-120"/>
              </a:rPr>
              <a:t>Flask/FastAPI enabling weather, soil data, market prices, and government scheme integrations.</a:t>
            </a:r>
            <a:endParaRPr lang="en-US" sz="1100" dirty="0"/>
          </a:p>
        </p:txBody>
      </p:sp>
      <p:sp>
        <p:nvSpPr>
          <p:cNvPr id="19" name="Shape 14"/>
          <p:cNvSpPr/>
          <p:nvPr/>
        </p:nvSpPr>
        <p:spPr>
          <a:xfrm>
            <a:off x="7385447" y="3350895"/>
            <a:ext cx="6752511" cy="1388507"/>
          </a:xfrm>
          <a:prstGeom prst="roundRect">
            <a:avLst>
              <a:gd name="adj" fmla="val 4257"/>
            </a:avLst>
          </a:prstGeom>
          <a:solidFill>
            <a:srgbClr val="F7EDD4"/>
          </a:solidFill>
          <a:ln w="7620">
            <a:solidFill>
              <a:srgbClr val="DDD3BA"/>
            </a:solidFill>
            <a:prstDash val="solid"/>
          </a:ln>
        </p:spPr>
      </p:sp>
      <p:sp>
        <p:nvSpPr>
          <p:cNvPr id="22" name="Text 16"/>
          <p:cNvSpPr/>
          <p:nvPr/>
        </p:nvSpPr>
        <p:spPr>
          <a:xfrm>
            <a:off x="7533680" y="4061817"/>
            <a:ext cx="1759029" cy="219789"/>
          </a:xfrm>
          <a:prstGeom prst="rect">
            <a:avLst/>
          </a:prstGeom>
          <a:noFill/>
          <a:ln/>
        </p:spPr>
        <p:txBody>
          <a:bodyPr wrap="none" lIns="0" tIns="0" rIns="0" bIns="0" rtlCol="0" anchor="t"/>
          <a:lstStyle/>
          <a:p>
            <a:pPr marL="0" indent="0" algn="l">
              <a:lnSpc>
                <a:spcPts val="1700"/>
              </a:lnSpc>
              <a:buNone/>
            </a:pPr>
            <a:r>
              <a:rPr lang="en-US" sz="1350" dirty="0">
                <a:solidFill>
                  <a:srgbClr val="454240"/>
                </a:solidFill>
                <a:latin typeface="Libre Baskerville" pitchFamily="34" charset="0"/>
                <a:ea typeface="Libre Baskerville" pitchFamily="34" charset="-122"/>
                <a:cs typeface="Libre Baskerville" pitchFamily="34" charset="-120"/>
              </a:rPr>
              <a:t>Frontend &amp; UI</a:t>
            </a:r>
            <a:endParaRPr lang="en-US" sz="1350" dirty="0"/>
          </a:p>
        </p:txBody>
      </p:sp>
      <p:sp>
        <p:nvSpPr>
          <p:cNvPr id="23" name="Text 17"/>
          <p:cNvSpPr/>
          <p:nvPr/>
        </p:nvSpPr>
        <p:spPr>
          <a:xfrm>
            <a:off x="7533680" y="4366022"/>
            <a:ext cx="6456045" cy="225147"/>
          </a:xfrm>
          <a:prstGeom prst="rect">
            <a:avLst/>
          </a:prstGeom>
          <a:noFill/>
          <a:ln/>
        </p:spPr>
        <p:txBody>
          <a:bodyPr wrap="none" lIns="0" tIns="0" rIns="0" bIns="0" rtlCol="0" anchor="t"/>
          <a:lstStyle/>
          <a:p>
            <a:pPr marL="0" indent="0" algn="l">
              <a:lnSpc>
                <a:spcPts val="1750"/>
              </a:lnSpc>
              <a:buNone/>
            </a:pPr>
            <a:r>
              <a:rPr lang="en-US" sz="1100" dirty="0">
                <a:solidFill>
                  <a:srgbClr val="454240"/>
                </a:solidFill>
                <a:latin typeface="DM Sans" pitchFamily="34" charset="0"/>
                <a:ea typeface="DM Sans" pitchFamily="34" charset="-122"/>
                <a:cs typeface="DM Sans" pitchFamily="34" charset="-120"/>
              </a:rPr>
              <a:t>React.js delivering responsive, intuitive interfaces for farmers and stakeholders.</a:t>
            </a:r>
            <a:endParaRPr lang="en-US" sz="1100" dirty="0"/>
          </a:p>
        </p:txBody>
      </p:sp>
      <p:sp>
        <p:nvSpPr>
          <p:cNvPr id="24" name="Shape 18"/>
          <p:cNvSpPr/>
          <p:nvPr/>
        </p:nvSpPr>
        <p:spPr>
          <a:xfrm>
            <a:off x="492443" y="4880015"/>
            <a:ext cx="6752392" cy="1388507"/>
          </a:xfrm>
          <a:prstGeom prst="roundRect">
            <a:avLst>
              <a:gd name="adj" fmla="val 4257"/>
            </a:avLst>
          </a:prstGeom>
          <a:solidFill>
            <a:srgbClr val="F7EDD4"/>
          </a:solidFill>
          <a:ln w="7620">
            <a:solidFill>
              <a:srgbClr val="DDD3BA"/>
            </a:solidFill>
            <a:prstDash val="solid"/>
          </a:ln>
        </p:spPr>
      </p:sp>
      <p:sp>
        <p:nvSpPr>
          <p:cNvPr id="27" name="Text 20"/>
          <p:cNvSpPr/>
          <p:nvPr/>
        </p:nvSpPr>
        <p:spPr>
          <a:xfrm>
            <a:off x="640675" y="5590937"/>
            <a:ext cx="1891546" cy="219789"/>
          </a:xfrm>
          <a:prstGeom prst="rect">
            <a:avLst/>
          </a:prstGeom>
          <a:noFill/>
          <a:ln/>
        </p:spPr>
        <p:txBody>
          <a:bodyPr wrap="none" lIns="0" tIns="0" rIns="0" bIns="0" rtlCol="0" anchor="t"/>
          <a:lstStyle/>
          <a:p>
            <a:pPr marL="0" indent="0" algn="l">
              <a:lnSpc>
                <a:spcPts val="1700"/>
              </a:lnSpc>
              <a:buNone/>
            </a:pPr>
            <a:r>
              <a:rPr lang="en-US" sz="1350" dirty="0">
                <a:solidFill>
                  <a:srgbClr val="454240"/>
                </a:solidFill>
                <a:latin typeface="Libre Baskerville" pitchFamily="34" charset="0"/>
                <a:ea typeface="Libre Baskerville" pitchFamily="34" charset="-122"/>
                <a:cs typeface="Libre Baskerville" pitchFamily="34" charset="-120"/>
              </a:rPr>
              <a:t>Multilingual Support</a:t>
            </a:r>
            <a:endParaRPr lang="en-US" sz="1350" dirty="0"/>
          </a:p>
        </p:txBody>
      </p:sp>
      <p:sp>
        <p:nvSpPr>
          <p:cNvPr id="28" name="Text 21"/>
          <p:cNvSpPr/>
          <p:nvPr/>
        </p:nvSpPr>
        <p:spPr>
          <a:xfrm>
            <a:off x="640675" y="5895142"/>
            <a:ext cx="6455926" cy="225147"/>
          </a:xfrm>
          <a:prstGeom prst="rect">
            <a:avLst/>
          </a:prstGeom>
          <a:noFill/>
          <a:ln/>
        </p:spPr>
        <p:txBody>
          <a:bodyPr wrap="none" lIns="0" tIns="0" rIns="0" bIns="0" rtlCol="0" anchor="t"/>
          <a:lstStyle/>
          <a:p>
            <a:pPr>
              <a:lnSpc>
                <a:spcPts val="1750"/>
              </a:lnSpc>
            </a:pPr>
            <a:r>
              <a:rPr lang="en-US" sz="1100" dirty="0">
                <a:solidFill>
                  <a:srgbClr val="454240"/>
                </a:solidFill>
                <a:latin typeface="DM Sans" pitchFamily="34" charset="0"/>
                <a:ea typeface="DM Sans" pitchFamily="34" charset="-122"/>
                <a:cs typeface="DM Sans" pitchFamily="34" charset="-120"/>
              </a:rPr>
              <a:t>Web Speech </a:t>
            </a:r>
            <a:r>
              <a:rPr lang="en-US" sz="1100" dirty="0" smtClean="0">
                <a:solidFill>
                  <a:srgbClr val="454240"/>
                </a:solidFill>
                <a:latin typeface="DM Sans" pitchFamily="34" charset="0"/>
                <a:ea typeface="DM Sans" pitchFamily="34" charset="-122"/>
                <a:cs typeface="DM Sans" pitchFamily="34" charset="-120"/>
              </a:rPr>
              <a:t>API enabling </a:t>
            </a:r>
            <a:r>
              <a:rPr lang="en-US" sz="1100" dirty="0">
                <a:solidFill>
                  <a:srgbClr val="454240"/>
                </a:solidFill>
                <a:latin typeface="DM Sans" pitchFamily="34" charset="0"/>
                <a:ea typeface="DM Sans" pitchFamily="34" charset="-122"/>
                <a:cs typeface="DM Sans" pitchFamily="34" charset="-120"/>
              </a:rPr>
              <a:t>voice interaction in regional languages.</a:t>
            </a:r>
            <a:endParaRPr lang="en-US" sz="1100" dirty="0"/>
          </a:p>
        </p:txBody>
      </p:sp>
      <p:sp>
        <p:nvSpPr>
          <p:cNvPr id="29" name="Shape 22"/>
          <p:cNvSpPr/>
          <p:nvPr/>
        </p:nvSpPr>
        <p:spPr>
          <a:xfrm>
            <a:off x="7385447" y="4880015"/>
            <a:ext cx="6752511" cy="1388507"/>
          </a:xfrm>
          <a:prstGeom prst="roundRect">
            <a:avLst>
              <a:gd name="adj" fmla="val 4257"/>
            </a:avLst>
          </a:prstGeom>
          <a:solidFill>
            <a:srgbClr val="F7EDD4"/>
          </a:solidFill>
          <a:ln w="7620">
            <a:solidFill>
              <a:srgbClr val="DDD3BA"/>
            </a:solidFill>
            <a:prstDash val="solid"/>
          </a:ln>
        </p:spPr>
      </p:sp>
      <p:sp>
        <p:nvSpPr>
          <p:cNvPr id="32" name="Text 24"/>
          <p:cNvSpPr/>
          <p:nvPr/>
        </p:nvSpPr>
        <p:spPr>
          <a:xfrm>
            <a:off x="7533680" y="5590937"/>
            <a:ext cx="1759029" cy="219789"/>
          </a:xfrm>
          <a:prstGeom prst="rect">
            <a:avLst/>
          </a:prstGeom>
          <a:noFill/>
          <a:ln/>
        </p:spPr>
        <p:txBody>
          <a:bodyPr wrap="none" lIns="0" tIns="0" rIns="0" bIns="0" rtlCol="0" anchor="t"/>
          <a:lstStyle/>
          <a:p>
            <a:pPr marL="0" indent="0" algn="l">
              <a:lnSpc>
                <a:spcPts val="1700"/>
              </a:lnSpc>
              <a:buNone/>
            </a:pPr>
            <a:r>
              <a:rPr lang="en-US" sz="1350" dirty="0">
                <a:solidFill>
                  <a:srgbClr val="454240"/>
                </a:solidFill>
                <a:latin typeface="Libre Baskerville" pitchFamily="34" charset="0"/>
                <a:ea typeface="Libre Baskerville" pitchFamily="34" charset="-122"/>
                <a:cs typeface="Libre Baskerville" pitchFamily="34" charset="-120"/>
              </a:rPr>
              <a:t>AI </a:t>
            </a:r>
            <a:r>
              <a:rPr lang="en-US" sz="1350" dirty="0" err="1" smtClean="0">
                <a:solidFill>
                  <a:srgbClr val="454240"/>
                </a:solidFill>
                <a:latin typeface="Libre Baskerville" pitchFamily="34" charset="0"/>
                <a:ea typeface="Libre Baskerville" pitchFamily="34" charset="-122"/>
                <a:cs typeface="Libre Baskerville" pitchFamily="34" charset="-120"/>
              </a:rPr>
              <a:t>Chatbot</a:t>
            </a:r>
            <a:endParaRPr lang="en-US" sz="1350" dirty="0"/>
          </a:p>
        </p:txBody>
      </p:sp>
      <p:sp>
        <p:nvSpPr>
          <p:cNvPr id="33" name="Text 25"/>
          <p:cNvSpPr/>
          <p:nvPr/>
        </p:nvSpPr>
        <p:spPr>
          <a:xfrm>
            <a:off x="7533680" y="5895142"/>
            <a:ext cx="6456045" cy="225147"/>
          </a:xfrm>
          <a:prstGeom prst="rect">
            <a:avLst/>
          </a:prstGeom>
          <a:noFill/>
          <a:ln/>
        </p:spPr>
        <p:txBody>
          <a:bodyPr wrap="none" lIns="0" tIns="0" rIns="0" bIns="0" rtlCol="0" anchor="t"/>
          <a:lstStyle/>
          <a:p>
            <a:pPr marL="0" indent="0" algn="l">
              <a:lnSpc>
                <a:spcPts val="1750"/>
              </a:lnSpc>
              <a:buNone/>
            </a:pPr>
            <a:r>
              <a:rPr lang="en-US" sz="1100" dirty="0">
                <a:solidFill>
                  <a:srgbClr val="454240"/>
                </a:solidFill>
                <a:latin typeface="DM Sans" pitchFamily="34" charset="0"/>
                <a:ea typeface="DM Sans" pitchFamily="34" charset="-122"/>
                <a:cs typeface="DM Sans" pitchFamily="34" charset="-120"/>
              </a:rPr>
              <a:t>Gemini API with Retrieval-Augmented Generation pipeline for context-aware farmer guidance.</a:t>
            </a:r>
            <a:endParaRPr lang="en-US" sz="1100" dirty="0"/>
          </a:p>
        </p:txBody>
      </p:sp>
      <p:sp>
        <p:nvSpPr>
          <p:cNvPr id="34" name="Text 26"/>
          <p:cNvSpPr/>
          <p:nvPr/>
        </p:nvSpPr>
        <p:spPr>
          <a:xfrm>
            <a:off x="492443" y="6567368"/>
            <a:ext cx="1759029" cy="227409"/>
          </a:xfrm>
          <a:prstGeom prst="rect">
            <a:avLst/>
          </a:prstGeom>
          <a:noFill/>
          <a:ln/>
        </p:spPr>
        <p:txBody>
          <a:bodyPr wrap="none" lIns="0" tIns="0" rIns="0" bIns="0" rtlCol="0" anchor="t"/>
          <a:lstStyle/>
          <a:p>
            <a:pPr marL="0" indent="0" algn="l">
              <a:lnSpc>
                <a:spcPts val="1700"/>
              </a:lnSpc>
              <a:buNone/>
            </a:pPr>
            <a:r>
              <a:rPr lang="en-US" sz="1350" dirty="0" smtClean="0">
                <a:solidFill>
                  <a:srgbClr val="5C4E3D"/>
                </a:solidFill>
                <a:latin typeface="Libre Baskerville" pitchFamily="34" charset="0"/>
                <a:ea typeface="Libre Baskerville" pitchFamily="34" charset="-122"/>
                <a:cs typeface="Libre Baskerville" pitchFamily="34" charset="-120"/>
              </a:rPr>
              <a:t>Data </a:t>
            </a:r>
            <a:r>
              <a:rPr lang="en-US" sz="1350" dirty="0">
                <a:solidFill>
                  <a:srgbClr val="5C4E3D"/>
                </a:solidFill>
                <a:latin typeface="Libre Baskerville" pitchFamily="34" charset="0"/>
                <a:ea typeface="Libre Baskerville" pitchFamily="34" charset="-122"/>
                <a:cs typeface="Libre Baskerville" pitchFamily="34" charset="-120"/>
              </a:rPr>
              <a:t>Integration</a:t>
            </a:r>
            <a:endParaRPr lang="en-US" sz="1350" dirty="0"/>
          </a:p>
        </p:txBody>
      </p:sp>
      <p:sp>
        <p:nvSpPr>
          <p:cNvPr id="35" name="Text 27"/>
          <p:cNvSpPr/>
          <p:nvPr/>
        </p:nvSpPr>
        <p:spPr>
          <a:xfrm>
            <a:off x="492443" y="6935391"/>
            <a:ext cx="6651188" cy="450294"/>
          </a:xfrm>
          <a:prstGeom prst="rect">
            <a:avLst/>
          </a:prstGeom>
          <a:noFill/>
          <a:ln/>
        </p:spPr>
        <p:txBody>
          <a:bodyPr wrap="square" lIns="0" tIns="0" rIns="0" bIns="0" rtlCol="0" anchor="t"/>
          <a:lstStyle/>
          <a:p>
            <a:pPr marL="0" indent="0" algn="l">
              <a:lnSpc>
                <a:spcPts val="1750"/>
              </a:lnSpc>
              <a:buNone/>
            </a:pPr>
            <a:r>
              <a:rPr lang="en-US" sz="1100" dirty="0">
                <a:solidFill>
                  <a:srgbClr val="454240"/>
                </a:solidFill>
                <a:latin typeface="DM Sans" pitchFamily="34" charset="0"/>
                <a:ea typeface="DM Sans" pitchFamily="34" charset="-122"/>
                <a:cs typeface="DM Sans" pitchFamily="34" charset="-120"/>
              </a:rPr>
              <a:t>Real-time weather, soil composition, market rates, and government schemes centralized for actionable insights.</a:t>
            </a:r>
            <a:endParaRPr lang="en-US" sz="1100" dirty="0"/>
          </a:p>
        </p:txBody>
      </p:sp>
      <p:sp>
        <p:nvSpPr>
          <p:cNvPr id="36" name="Text 28"/>
          <p:cNvSpPr/>
          <p:nvPr/>
        </p:nvSpPr>
        <p:spPr>
          <a:xfrm>
            <a:off x="7494389" y="6567368"/>
            <a:ext cx="2323028" cy="227409"/>
          </a:xfrm>
          <a:prstGeom prst="rect">
            <a:avLst/>
          </a:prstGeom>
          <a:noFill/>
          <a:ln/>
        </p:spPr>
        <p:txBody>
          <a:bodyPr wrap="none" lIns="0" tIns="0" rIns="0" bIns="0" rtlCol="0" anchor="t"/>
          <a:lstStyle/>
          <a:p>
            <a:pPr marL="0" indent="0" algn="l">
              <a:lnSpc>
                <a:spcPts val="1700"/>
              </a:lnSpc>
              <a:buNone/>
            </a:pPr>
            <a:r>
              <a:rPr lang="en-US" sz="1350" dirty="0" smtClean="0">
                <a:solidFill>
                  <a:srgbClr val="5C4E3D"/>
                </a:solidFill>
                <a:latin typeface="Libre Baskerville" pitchFamily="34" charset="0"/>
                <a:ea typeface="Libre Baskerville" pitchFamily="34" charset="-122"/>
                <a:cs typeface="Libre Baskerville" pitchFamily="34" charset="-120"/>
              </a:rPr>
              <a:t>Intelligent </a:t>
            </a:r>
            <a:r>
              <a:rPr lang="en-US" sz="1350" dirty="0">
                <a:solidFill>
                  <a:srgbClr val="5C4E3D"/>
                </a:solidFill>
                <a:latin typeface="Libre Baskerville" pitchFamily="34" charset="0"/>
                <a:ea typeface="Libre Baskerville" pitchFamily="34" charset="-122"/>
                <a:cs typeface="Libre Baskerville" pitchFamily="34" charset="-120"/>
              </a:rPr>
              <a:t>Automation</a:t>
            </a:r>
            <a:endParaRPr lang="en-US" sz="1350" dirty="0"/>
          </a:p>
        </p:txBody>
      </p:sp>
      <p:sp>
        <p:nvSpPr>
          <p:cNvPr id="37" name="Text 29"/>
          <p:cNvSpPr/>
          <p:nvPr/>
        </p:nvSpPr>
        <p:spPr>
          <a:xfrm>
            <a:off x="7494389" y="6935391"/>
            <a:ext cx="6651188" cy="450294"/>
          </a:xfrm>
          <a:prstGeom prst="rect">
            <a:avLst/>
          </a:prstGeom>
          <a:noFill/>
          <a:ln/>
        </p:spPr>
        <p:txBody>
          <a:bodyPr wrap="square" lIns="0" tIns="0" rIns="0" bIns="0" rtlCol="0" anchor="t"/>
          <a:lstStyle/>
          <a:p>
            <a:pPr marL="0" indent="0" algn="l">
              <a:lnSpc>
                <a:spcPts val="1750"/>
              </a:lnSpc>
              <a:buNone/>
            </a:pPr>
            <a:r>
              <a:rPr lang="en-US" sz="1100" dirty="0">
                <a:solidFill>
                  <a:srgbClr val="454240"/>
                </a:solidFill>
                <a:latin typeface="DM Sans" pitchFamily="34" charset="0"/>
                <a:ea typeface="DM Sans" pitchFamily="34" charset="-122"/>
                <a:cs typeface="DM Sans" pitchFamily="34" charset="-120"/>
              </a:rPr>
              <a:t>Machine learning models analyze regional patterns and crop-specific recommendations with voice accessibility.</a:t>
            </a:r>
            <a:endParaRPr lang="en-US" sz="1100" dirty="0"/>
          </a:p>
        </p:txBody>
      </p:sp>
      <p:sp>
        <p:nvSpPr>
          <p:cNvPr id="38" name="TextBox 37"/>
          <p:cNvSpPr txBox="1"/>
          <p:nvPr/>
        </p:nvSpPr>
        <p:spPr>
          <a:xfrm>
            <a:off x="12766876" y="7720314"/>
            <a:ext cx="1863524" cy="509286"/>
          </a:xfrm>
          <a:prstGeom prst="rect">
            <a:avLst/>
          </a:prstGeom>
          <a:solidFill>
            <a:schemeClr val="bg1"/>
          </a:solidFill>
        </p:spPr>
        <p:txBody>
          <a:bodyPr wrap="square" rtlCol="0">
            <a:spAutoFit/>
          </a:bodyPr>
          <a:lstStyle/>
          <a:p>
            <a:endParaRPr lang="en-IN" dirty="0"/>
          </a:p>
        </p:txBody>
      </p:sp>
      <p:pic>
        <p:nvPicPr>
          <p:cNvPr id="40" name="Picture 39">
            <a:extLst>
              <a:ext uri="{FF2B5EF4-FFF2-40B4-BE49-F238E27FC236}">
                <a16:creationId xmlns="" xmlns:a16="http://schemas.microsoft.com/office/drawing/2014/main" id="{4D3C0116-9128-42B2-BE18-9D2CC2A3CB1F}"/>
              </a:ext>
            </a:extLst>
          </p:cNvPr>
          <p:cNvPicPr>
            <a:picLocks noChangeAspect="1"/>
          </p:cNvPicPr>
          <p:nvPr/>
        </p:nvPicPr>
        <p:blipFill>
          <a:blip r:embed="rId3"/>
          <a:stretch>
            <a:fillRect/>
          </a:stretch>
        </p:blipFill>
        <p:spPr>
          <a:xfrm>
            <a:off x="665660" y="1902262"/>
            <a:ext cx="537586" cy="593051"/>
          </a:xfrm>
          <a:prstGeom prst="rect">
            <a:avLst/>
          </a:prstGeom>
        </p:spPr>
      </p:pic>
      <p:pic>
        <p:nvPicPr>
          <p:cNvPr id="42" name="Picture 41">
            <a:extLst>
              <a:ext uri="{FF2B5EF4-FFF2-40B4-BE49-F238E27FC236}">
                <a16:creationId xmlns="" xmlns:a16="http://schemas.microsoft.com/office/drawing/2014/main" id="{F90B87DE-F1F3-4B6D-ADBA-977D218EC33C}"/>
              </a:ext>
            </a:extLst>
          </p:cNvPr>
          <p:cNvPicPr>
            <a:picLocks noChangeAspect="1"/>
          </p:cNvPicPr>
          <p:nvPr/>
        </p:nvPicPr>
        <p:blipFill>
          <a:blip r:embed="rId4"/>
          <a:stretch>
            <a:fillRect/>
          </a:stretch>
        </p:blipFill>
        <p:spPr>
          <a:xfrm>
            <a:off x="677268" y="3422146"/>
            <a:ext cx="674212" cy="564880"/>
          </a:xfrm>
          <a:prstGeom prst="rect">
            <a:avLst/>
          </a:prstGeom>
        </p:spPr>
      </p:pic>
      <p:pic>
        <p:nvPicPr>
          <p:cNvPr id="45" name="Picture 44">
            <a:extLst>
              <a:ext uri="{FF2B5EF4-FFF2-40B4-BE49-F238E27FC236}">
                <a16:creationId xmlns="" xmlns:a16="http://schemas.microsoft.com/office/drawing/2014/main" id="{45DFB0D7-E23A-4667-9AD9-FBF4949F864C}"/>
              </a:ext>
            </a:extLst>
          </p:cNvPr>
          <p:cNvPicPr>
            <a:picLocks noChangeAspect="1"/>
          </p:cNvPicPr>
          <p:nvPr/>
        </p:nvPicPr>
        <p:blipFill>
          <a:blip r:embed="rId5"/>
          <a:stretch>
            <a:fillRect/>
          </a:stretch>
        </p:blipFill>
        <p:spPr>
          <a:xfrm>
            <a:off x="13291738" y="3446772"/>
            <a:ext cx="697987" cy="751679"/>
          </a:xfrm>
          <a:prstGeom prst="rect">
            <a:avLst/>
          </a:prstGeom>
        </p:spPr>
      </p:pic>
      <p:pic>
        <p:nvPicPr>
          <p:cNvPr id="47" name="Picture 46">
            <a:extLst>
              <a:ext uri="{FF2B5EF4-FFF2-40B4-BE49-F238E27FC236}">
                <a16:creationId xmlns="" xmlns:a16="http://schemas.microsoft.com/office/drawing/2014/main" id="{76B614A4-CEEA-4FAB-B8CB-A2A084A48850}"/>
              </a:ext>
            </a:extLst>
          </p:cNvPr>
          <p:cNvPicPr>
            <a:picLocks noChangeAspect="1"/>
          </p:cNvPicPr>
          <p:nvPr/>
        </p:nvPicPr>
        <p:blipFill>
          <a:blip r:embed="rId6"/>
          <a:stretch>
            <a:fillRect/>
          </a:stretch>
        </p:blipFill>
        <p:spPr>
          <a:xfrm>
            <a:off x="13120507" y="1978818"/>
            <a:ext cx="869218" cy="800027"/>
          </a:xfrm>
          <a:prstGeom prst="rect">
            <a:avLst/>
          </a:prstGeom>
        </p:spPr>
      </p:pic>
      <p:pic>
        <p:nvPicPr>
          <p:cNvPr id="1028" name="Picture 4" descr="File:NumPy logo 2020.svg - Wikimedia Common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3858" y="1792115"/>
            <a:ext cx="1711653" cy="7702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cikit-learn - Wikipe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27533" y="1904159"/>
            <a:ext cx="1469068" cy="79329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Pandas logo.svg - Wikimedia Comm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5701" y="1899855"/>
            <a:ext cx="1924481" cy="7788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le:Node.js logo.svg - Wikimedia Common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58412" y="3336592"/>
            <a:ext cx="1282544" cy="7855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ogle voice - Free social media icon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6649" y="4944586"/>
            <a:ext cx="604143" cy="60414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File:Google Gemini logo.svg - Wikipedia"/>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311169" y="5043749"/>
            <a:ext cx="1618676" cy="599100"/>
          </a:xfrm>
          <a:prstGeom prst="rect">
            <a:avLst/>
          </a:prstGeom>
          <a:noFill/>
          <a:ln w="28575">
            <a:noFill/>
            <a:prstDash val="sysDot"/>
          </a:ln>
          <a:extLst>
            <a:ext uri="{909E8E84-426E-40DD-AFC4-6F175D3DCCD1}">
              <a14:hiddenFill xmlns:a14="http://schemas.microsoft.com/office/drawing/2010/main">
                <a:solidFill>
                  <a:srgbClr val="FFFFFF"/>
                </a:solidFill>
              </a14:hiddenFill>
            </a:ext>
          </a:extLst>
        </p:spPr>
      </p:pic>
      <p:pic>
        <p:nvPicPr>
          <p:cNvPr id="10" name="Picture 6" descr="OSRM 10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81568" y="3454155"/>
            <a:ext cx="1580553" cy="5328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OpenWeatherMap connector | Matatika"/>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36323" y="3454155"/>
            <a:ext cx="1565615" cy="66799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OpenAPI Initiative Welcomes RapidAPI – OpenAPI Initiativ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73741" y="3246782"/>
            <a:ext cx="2037589" cy="815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9035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TotalTime>
  <Words>1069</Words>
  <Application>Microsoft Office PowerPoint</Application>
  <PresentationFormat>Custom</PresentationFormat>
  <Paragraphs>130</Paragraphs>
  <Slides>12</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Calibri</vt:lpstr>
      <vt:lpstr>Canva Sans Bold</vt:lpstr>
      <vt:lpstr>Helios Bold</vt:lpstr>
      <vt:lpstr>Montserrat Ultra-Bold</vt:lpstr>
      <vt:lpstr>DM Sans</vt:lpstr>
      <vt:lpstr>Helios</vt:lpstr>
      <vt:lpstr>Arial</vt:lpstr>
      <vt:lpstr>Algerian</vt:lpstr>
      <vt:lpstr>Libre Baskerville Light</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ONKAR</dc:creator>
  <cp:lastModifiedBy>Microsoft account</cp:lastModifiedBy>
  <cp:revision>18</cp:revision>
  <dcterms:created xsi:type="dcterms:W3CDTF">2025-11-03T12:35:42Z</dcterms:created>
  <dcterms:modified xsi:type="dcterms:W3CDTF">2025-11-05T12:17:38Z</dcterms:modified>
</cp:coreProperties>
</file>